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42" r:id="rId2"/>
    <p:sldId id="427" r:id="rId3"/>
    <p:sldId id="371" r:id="rId4"/>
    <p:sldId id="373" r:id="rId5"/>
    <p:sldId id="376" r:id="rId6"/>
    <p:sldId id="378" r:id="rId7"/>
    <p:sldId id="426" r:id="rId8"/>
    <p:sldId id="387" r:id="rId9"/>
    <p:sldId id="380" r:id="rId10"/>
    <p:sldId id="393" r:id="rId11"/>
    <p:sldId id="425" r:id="rId12"/>
    <p:sldId id="394" r:id="rId13"/>
    <p:sldId id="395" r:id="rId14"/>
    <p:sldId id="396" r:id="rId15"/>
    <p:sldId id="347" r:id="rId16"/>
    <p:sldId id="348" r:id="rId17"/>
    <p:sldId id="349" r:id="rId18"/>
    <p:sldId id="311" r:id="rId19"/>
    <p:sldId id="420" r:id="rId20"/>
    <p:sldId id="353" r:id="rId21"/>
    <p:sldId id="322" r:id="rId22"/>
    <p:sldId id="355" r:id="rId23"/>
    <p:sldId id="316" r:id="rId24"/>
    <p:sldId id="356" r:id="rId25"/>
    <p:sldId id="357" r:id="rId26"/>
    <p:sldId id="424" r:id="rId27"/>
    <p:sldId id="419" r:id="rId28"/>
    <p:sldId id="422" r:id="rId29"/>
    <p:sldId id="423" r:id="rId30"/>
    <p:sldId id="362" r:id="rId31"/>
    <p:sldId id="405" r:id="rId32"/>
    <p:sldId id="321" r:id="rId33"/>
    <p:sldId id="262" r:id="rId34"/>
    <p:sldId id="272" r:id="rId35"/>
    <p:sldId id="263" r:id="rId36"/>
    <p:sldId id="327" r:id="rId37"/>
    <p:sldId id="269" r:id="rId38"/>
    <p:sldId id="274" r:id="rId39"/>
    <p:sldId id="275" r:id="rId40"/>
    <p:sldId id="277" r:id="rId41"/>
    <p:sldId id="330" r:id="rId42"/>
    <p:sldId id="331" r:id="rId43"/>
    <p:sldId id="332" r:id="rId44"/>
    <p:sldId id="270" r:id="rId45"/>
    <p:sldId id="305" r:id="rId46"/>
    <p:sldId id="304" r:id="rId47"/>
    <p:sldId id="421" r:id="rId48"/>
    <p:sldId id="338" r:id="rId49"/>
    <p:sldId id="417" r:id="rId50"/>
  </p:sldIdLst>
  <p:sldSz cx="9144000" cy="6858000" type="screen4x3"/>
  <p:notesSz cx="6858000" cy="1000125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9715" autoAdjust="0"/>
  </p:normalViewPr>
  <p:slideViewPr>
    <p:cSldViewPr>
      <p:cViewPr>
        <p:scale>
          <a:sx n="84" d="100"/>
          <a:sy n="84" d="100"/>
        </p:scale>
        <p:origin x="-126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328069231876"/>
          <c:y val="5.1400554097404502E-2"/>
          <c:w val="0.74196112924411195"/>
          <c:h val="0.70218585171625203"/>
        </c:manualLayout>
      </c:layout>
      <c:scatterChart>
        <c:scatterStyle val="smoothMarker"/>
        <c:varyColors val="0"/>
        <c:ser>
          <c:idx val="2"/>
          <c:order val="0"/>
          <c:spPr>
            <a:ln w="3492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'10%'!$B$2:$B$175</c:f>
              <c:numCache>
                <c:formatCode>General</c:formatCode>
                <c:ptCount val="174"/>
                <c:pt idx="0">
                  <c:v>0</c:v>
                </c:pt>
                <c:pt idx="1">
                  <c:v>5.8192268518519105E-4</c:v>
                </c:pt>
                <c:pt idx="2">
                  <c:v>1.16384525462963E-3</c:v>
                </c:pt>
                <c:pt idx="3">
                  <c:v>2.327690625E-3</c:v>
                </c:pt>
                <c:pt idx="4">
                  <c:v>4.6553811342592601E-3</c:v>
                </c:pt>
                <c:pt idx="5">
                  <c:v>9.3107623842593502E-3</c:v>
                </c:pt>
                <c:pt idx="6">
                  <c:v>1.8621524768518801E-2</c:v>
                </c:pt>
                <c:pt idx="7">
                  <c:v>3.7243049421296803E-2</c:v>
                </c:pt>
                <c:pt idx="8">
                  <c:v>4.1666666666666699E-2</c:v>
                </c:pt>
                <c:pt idx="9">
                  <c:v>5.0513901041667301E-2</c:v>
                </c:pt>
                <c:pt idx="10">
                  <c:v>6.8208369791666695E-2</c:v>
                </c:pt>
                <c:pt idx="11">
                  <c:v>0.103597307291667</c:v>
                </c:pt>
                <c:pt idx="12">
                  <c:v>0.17437518240740901</c:v>
                </c:pt>
                <c:pt idx="13">
                  <c:v>0.23</c:v>
                </c:pt>
                <c:pt idx="14">
                  <c:v>0.25</c:v>
                </c:pt>
                <c:pt idx="15">
                  <c:v>0.28999999999999998</c:v>
                </c:pt>
                <c:pt idx="16">
                  <c:v>0.37</c:v>
                </c:pt>
                <c:pt idx="17">
                  <c:v>0.46</c:v>
                </c:pt>
                <c:pt idx="18">
                  <c:v>0.64000000000000501</c:v>
                </c:pt>
                <c:pt idx="19">
                  <c:v>0.69000000000000405</c:v>
                </c:pt>
                <c:pt idx="20">
                  <c:v>0.79</c:v>
                </c:pt>
                <c:pt idx="21">
                  <c:v>0.92</c:v>
                </c:pt>
                <c:pt idx="22">
                  <c:v>1</c:v>
                </c:pt>
                <c:pt idx="23">
                  <c:v>1.1499999999999899</c:v>
                </c:pt>
                <c:pt idx="24">
                  <c:v>1.38</c:v>
                </c:pt>
                <c:pt idx="25">
                  <c:v>1.61</c:v>
                </c:pt>
                <c:pt idx="26">
                  <c:v>1.84</c:v>
                </c:pt>
                <c:pt idx="27">
                  <c:v>2</c:v>
                </c:pt>
                <c:pt idx="28">
                  <c:v>2.0699999999999998</c:v>
                </c:pt>
                <c:pt idx="29">
                  <c:v>2.21</c:v>
                </c:pt>
                <c:pt idx="30">
                  <c:v>2.2999999999999998</c:v>
                </c:pt>
                <c:pt idx="31">
                  <c:v>2.48</c:v>
                </c:pt>
                <c:pt idx="32">
                  <c:v>2.5299999999999998</c:v>
                </c:pt>
                <c:pt idx="33">
                  <c:v>2.63</c:v>
                </c:pt>
                <c:pt idx="34">
                  <c:v>2.76</c:v>
                </c:pt>
                <c:pt idx="35">
                  <c:v>2.99</c:v>
                </c:pt>
                <c:pt idx="36">
                  <c:v>3</c:v>
                </c:pt>
                <c:pt idx="37">
                  <c:v>3.02</c:v>
                </c:pt>
                <c:pt idx="38">
                  <c:v>3.06</c:v>
                </c:pt>
                <c:pt idx="39">
                  <c:v>3.14</c:v>
                </c:pt>
                <c:pt idx="40">
                  <c:v>3.22</c:v>
                </c:pt>
                <c:pt idx="41">
                  <c:v>3.38</c:v>
                </c:pt>
                <c:pt idx="42">
                  <c:v>3.45</c:v>
                </c:pt>
                <c:pt idx="43">
                  <c:v>3.59</c:v>
                </c:pt>
                <c:pt idx="44">
                  <c:v>3.68</c:v>
                </c:pt>
                <c:pt idx="45">
                  <c:v>3.86</c:v>
                </c:pt>
                <c:pt idx="46">
                  <c:v>3.91</c:v>
                </c:pt>
                <c:pt idx="47">
                  <c:v>4</c:v>
                </c:pt>
                <c:pt idx="48">
                  <c:v>4.1399999999999997</c:v>
                </c:pt>
                <c:pt idx="49">
                  <c:v>4.37</c:v>
                </c:pt>
                <c:pt idx="50">
                  <c:v>4.5999999999999996</c:v>
                </c:pt>
                <c:pt idx="51">
                  <c:v>4.83</c:v>
                </c:pt>
                <c:pt idx="52">
                  <c:v>5.0599999999999996</c:v>
                </c:pt>
                <c:pt idx="53">
                  <c:v>5.29</c:v>
                </c:pt>
                <c:pt idx="54">
                  <c:v>5.52</c:v>
                </c:pt>
                <c:pt idx="55">
                  <c:v>5.75</c:v>
                </c:pt>
                <c:pt idx="56">
                  <c:v>5.98</c:v>
                </c:pt>
                <c:pt idx="57">
                  <c:v>6.21</c:v>
                </c:pt>
                <c:pt idx="58">
                  <c:v>6.44</c:v>
                </c:pt>
                <c:pt idx="59">
                  <c:v>6.67</c:v>
                </c:pt>
                <c:pt idx="60">
                  <c:v>6.9</c:v>
                </c:pt>
                <c:pt idx="61">
                  <c:v>7</c:v>
                </c:pt>
                <c:pt idx="62">
                  <c:v>7.13</c:v>
                </c:pt>
                <c:pt idx="63">
                  <c:v>7.3599999999999977</c:v>
                </c:pt>
                <c:pt idx="64">
                  <c:v>7.59</c:v>
                </c:pt>
                <c:pt idx="65">
                  <c:v>7.8199999999999976</c:v>
                </c:pt>
                <c:pt idx="66">
                  <c:v>8</c:v>
                </c:pt>
                <c:pt idx="67">
                  <c:v>8.0500000000000007</c:v>
                </c:pt>
                <c:pt idx="68">
                  <c:v>8.15</c:v>
                </c:pt>
                <c:pt idx="69">
                  <c:v>8.2800000000000011</c:v>
                </c:pt>
                <c:pt idx="70">
                  <c:v>8.51</c:v>
                </c:pt>
                <c:pt idx="71">
                  <c:v>8.74</c:v>
                </c:pt>
                <c:pt idx="72">
                  <c:v>8.9700000000000006</c:v>
                </c:pt>
                <c:pt idx="73">
                  <c:v>9</c:v>
                </c:pt>
                <c:pt idx="74">
                  <c:v>9.06</c:v>
                </c:pt>
                <c:pt idx="75">
                  <c:v>9.18</c:v>
                </c:pt>
                <c:pt idx="76">
                  <c:v>9.2000000000000011</c:v>
                </c:pt>
                <c:pt idx="77">
                  <c:v>9.24</c:v>
                </c:pt>
                <c:pt idx="78">
                  <c:v>9.32</c:v>
                </c:pt>
                <c:pt idx="79">
                  <c:v>9.43</c:v>
                </c:pt>
                <c:pt idx="80">
                  <c:v>9.65</c:v>
                </c:pt>
                <c:pt idx="81">
                  <c:v>9.66</c:v>
                </c:pt>
                <c:pt idx="82">
                  <c:v>9.68</c:v>
                </c:pt>
                <c:pt idx="83">
                  <c:v>9.7200000000000006</c:v>
                </c:pt>
                <c:pt idx="84">
                  <c:v>9.8000000000000007</c:v>
                </c:pt>
                <c:pt idx="85">
                  <c:v>9.89</c:v>
                </c:pt>
                <c:pt idx="86">
                  <c:v>10</c:v>
                </c:pt>
                <c:pt idx="87">
                  <c:v>10.119999999999999</c:v>
                </c:pt>
                <c:pt idx="88">
                  <c:v>10.35000000000003</c:v>
                </c:pt>
                <c:pt idx="89">
                  <c:v>10.58</c:v>
                </c:pt>
                <c:pt idx="90">
                  <c:v>10.81</c:v>
                </c:pt>
                <c:pt idx="91">
                  <c:v>11</c:v>
                </c:pt>
                <c:pt idx="92">
                  <c:v>11.04</c:v>
                </c:pt>
                <c:pt idx="93">
                  <c:v>11.12</c:v>
                </c:pt>
                <c:pt idx="94">
                  <c:v>11.27</c:v>
                </c:pt>
                <c:pt idx="95">
                  <c:v>11.5</c:v>
                </c:pt>
                <c:pt idx="96">
                  <c:v>11.72997685185185</c:v>
                </c:pt>
                <c:pt idx="97">
                  <c:v>11.9599537037037</c:v>
                </c:pt>
                <c:pt idx="98">
                  <c:v>12</c:v>
                </c:pt>
                <c:pt idx="99">
                  <c:v>12.07997685185185</c:v>
                </c:pt>
                <c:pt idx="100">
                  <c:v>12.19004629629638</c:v>
                </c:pt>
                <c:pt idx="101">
                  <c:v>12.4099537037037</c:v>
                </c:pt>
                <c:pt idx="102">
                  <c:v>12.42002314814815</c:v>
                </c:pt>
                <c:pt idx="103">
                  <c:v>12.44004629629638</c:v>
                </c:pt>
                <c:pt idx="104">
                  <c:v>12.47997685185185</c:v>
                </c:pt>
                <c:pt idx="105">
                  <c:v>12.5599537037037</c:v>
                </c:pt>
                <c:pt idx="106">
                  <c:v>12.65</c:v>
                </c:pt>
                <c:pt idx="107">
                  <c:v>12.82997685185185</c:v>
                </c:pt>
                <c:pt idx="108">
                  <c:v>12.87997685185185</c:v>
                </c:pt>
                <c:pt idx="109">
                  <c:v>12.97997685185185</c:v>
                </c:pt>
                <c:pt idx="110">
                  <c:v>13.109953703703701</c:v>
                </c:pt>
                <c:pt idx="111">
                  <c:v>13.3400462962964</c:v>
                </c:pt>
                <c:pt idx="112">
                  <c:v>13.570023148148151</c:v>
                </c:pt>
                <c:pt idx="113">
                  <c:v>13.8</c:v>
                </c:pt>
                <c:pt idx="114">
                  <c:v>14.029976851851851</c:v>
                </c:pt>
                <c:pt idx="115">
                  <c:v>14.259953703703699</c:v>
                </c:pt>
                <c:pt idx="116">
                  <c:v>14.4900462962964</c:v>
                </c:pt>
                <c:pt idx="117">
                  <c:v>14.720023148148099</c:v>
                </c:pt>
                <c:pt idx="118">
                  <c:v>14.95000000000001</c:v>
                </c:pt>
                <c:pt idx="119">
                  <c:v>15</c:v>
                </c:pt>
                <c:pt idx="120">
                  <c:v>15.1</c:v>
                </c:pt>
                <c:pt idx="121">
                  <c:v>15.179976851851849</c:v>
                </c:pt>
                <c:pt idx="122">
                  <c:v>15.3400462962964</c:v>
                </c:pt>
                <c:pt idx="123">
                  <c:v>15.4099537037037</c:v>
                </c:pt>
                <c:pt idx="124">
                  <c:v>15.55</c:v>
                </c:pt>
                <c:pt idx="125">
                  <c:v>15.64004629629631</c:v>
                </c:pt>
                <c:pt idx="126">
                  <c:v>15.820023148148151</c:v>
                </c:pt>
                <c:pt idx="127">
                  <c:v>15.87002314814815</c:v>
                </c:pt>
                <c:pt idx="128">
                  <c:v>15.970023148148149</c:v>
                </c:pt>
                <c:pt idx="129">
                  <c:v>16</c:v>
                </c:pt>
                <c:pt idx="130">
                  <c:v>16.059953703703709</c:v>
                </c:pt>
                <c:pt idx="131">
                  <c:v>16.100000000000001</c:v>
                </c:pt>
                <c:pt idx="132">
                  <c:v>16.179976851851851</c:v>
                </c:pt>
                <c:pt idx="133">
                  <c:v>16.32997685185185</c:v>
                </c:pt>
                <c:pt idx="134">
                  <c:v>16.559953703703709</c:v>
                </c:pt>
                <c:pt idx="135">
                  <c:v>16.790046296296289</c:v>
                </c:pt>
                <c:pt idx="136">
                  <c:v>17.02002314814813</c:v>
                </c:pt>
                <c:pt idx="137">
                  <c:v>17.25</c:v>
                </c:pt>
                <c:pt idx="138">
                  <c:v>17.479976851851848</c:v>
                </c:pt>
                <c:pt idx="139">
                  <c:v>17.7099537037037</c:v>
                </c:pt>
                <c:pt idx="140">
                  <c:v>17.940046296296131</c:v>
                </c:pt>
                <c:pt idx="141">
                  <c:v>18.17002314814815</c:v>
                </c:pt>
                <c:pt idx="142">
                  <c:v>18.399999999999999</c:v>
                </c:pt>
                <c:pt idx="143">
                  <c:v>18.62997685185185</c:v>
                </c:pt>
                <c:pt idx="144">
                  <c:v>18.859953703703731</c:v>
                </c:pt>
                <c:pt idx="145">
                  <c:v>19.09004629629629</c:v>
                </c:pt>
                <c:pt idx="146">
                  <c:v>19.320023148148149</c:v>
                </c:pt>
                <c:pt idx="147">
                  <c:v>19.55</c:v>
                </c:pt>
                <c:pt idx="148">
                  <c:v>19.779976851851849</c:v>
                </c:pt>
                <c:pt idx="149">
                  <c:v>20</c:v>
                </c:pt>
                <c:pt idx="150">
                  <c:v>20.009953703703701</c:v>
                </c:pt>
                <c:pt idx="151">
                  <c:v>20.029976851851849</c:v>
                </c:pt>
                <c:pt idx="152">
                  <c:v>20.070023148148149</c:v>
                </c:pt>
                <c:pt idx="153">
                  <c:v>20.149999999999999</c:v>
                </c:pt>
                <c:pt idx="154">
                  <c:v>20.240046296296189</c:v>
                </c:pt>
                <c:pt idx="155">
                  <c:v>20.420023148148129</c:v>
                </c:pt>
                <c:pt idx="156">
                  <c:v>20.47002314814813</c:v>
                </c:pt>
                <c:pt idx="157">
                  <c:v>20.570023148148149</c:v>
                </c:pt>
                <c:pt idx="158">
                  <c:v>20.7</c:v>
                </c:pt>
                <c:pt idx="159">
                  <c:v>20.92997685185183</c:v>
                </c:pt>
                <c:pt idx="160">
                  <c:v>21.159953703703739</c:v>
                </c:pt>
                <c:pt idx="161">
                  <c:v>21.390046296296291</c:v>
                </c:pt>
                <c:pt idx="162">
                  <c:v>21.62002314814815</c:v>
                </c:pt>
                <c:pt idx="163">
                  <c:v>21.85</c:v>
                </c:pt>
                <c:pt idx="164">
                  <c:v>22</c:v>
                </c:pt>
                <c:pt idx="165">
                  <c:v>22.07997685185185</c:v>
                </c:pt>
                <c:pt idx="166">
                  <c:v>22.240046296296189</c:v>
                </c:pt>
                <c:pt idx="167">
                  <c:v>22.309953703703709</c:v>
                </c:pt>
                <c:pt idx="168">
                  <c:v>22.45</c:v>
                </c:pt>
                <c:pt idx="169">
                  <c:v>22.540046296296289</c:v>
                </c:pt>
                <c:pt idx="170">
                  <c:v>22.72002314814813</c:v>
                </c:pt>
                <c:pt idx="171">
                  <c:v>22.77002314814813</c:v>
                </c:pt>
                <c:pt idx="172">
                  <c:v>22.87002314814815</c:v>
                </c:pt>
                <c:pt idx="173">
                  <c:v>23</c:v>
                </c:pt>
              </c:numCache>
            </c:numRef>
          </c:xVal>
          <c:yVal>
            <c:numRef>
              <c:f>'10%'!$D$2:$D$175</c:f>
              <c:numCache>
                <c:formatCode>0.00E+00</c:formatCode>
                <c:ptCount val="174"/>
                <c:pt idx="0">
                  <c:v>1.05213000000001E-4</c:v>
                </c:pt>
                <c:pt idx="1">
                  <c:v>7.4514600000000998E-3</c:v>
                </c:pt>
                <c:pt idx="2">
                  <c:v>1.4796800000000001E-2</c:v>
                </c:pt>
                <c:pt idx="3">
                  <c:v>2.9485399999999998E-2</c:v>
                </c:pt>
                <c:pt idx="4">
                  <c:v>5.8851899999999999E-2</c:v>
                </c:pt>
                <c:pt idx="5">
                  <c:v>0.11799999999999999</c:v>
                </c:pt>
                <c:pt idx="6">
                  <c:v>0.23499999999999999</c:v>
                </c:pt>
                <c:pt idx="7">
                  <c:v>0.46899999999999997</c:v>
                </c:pt>
                <c:pt idx="8">
                  <c:v>0.52400000000000002</c:v>
                </c:pt>
                <c:pt idx="9">
                  <c:v>0.635000000000005</c:v>
                </c:pt>
                <c:pt idx="10">
                  <c:v>0.85500000000000098</c:v>
                </c:pt>
                <c:pt idx="11">
                  <c:v>1.294</c:v>
                </c:pt>
                <c:pt idx="12">
                  <c:v>2.1629999999999998</c:v>
                </c:pt>
                <c:pt idx="13">
                  <c:v>2.8359999999999972</c:v>
                </c:pt>
                <c:pt idx="14">
                  <c:v>3.077</c:v>
                </c:pt>
                <c:pt idx="15">
                  <c:v>3.5539999999999998</c:v>
                </c:pt>
                <c:pt idx="16">
                  <c:v>4.4980000000000002</c:v>
                </c:pt>
                <c:pt idx="17">
                  <c:v>5.5410000000000004</c:v>
                </c:pt>
                <c:pt idx="18">
                  <c:v>7.5679999999999854</c:v>
                </c:pt>
                <c:pt idx="19">
                  <c:v>8.1180000000000003</c:v>
                </c:pt>
                <c:pt idx="20">
                  <c:v>9.2000000000000011</c:v>
                </c:pt>
                <c:pt idx="21">
                  <c:v>10.573</c:v>
                </c:pt>
                <c:pt idx="22">
                  <c:v>11.398999999999999</c:v>
                </c:pt>
                <c:pt idx="23">
                  <c:v>12.91</c:v>
                </c:pt>
                <c:pt idx="24">
                  <c:v>15.135</c:v>
                </c:pt>
                <c:pt idx="25">
                  <c:v>17.253</c:v>
                </c:pt>
                <c:pt idx="26">
                  <c:v>19.265999999999821</c:v>
                </c:pt>
                <c:pt idx="27">
                  <c:v>20.606999999999999</c:v>
                </c:pt>
                <c:pt idx="28">
                  <c:v>21.17900000000003</c:v>
                </c:pt>
                <c:pt idx="29">
                  <c:v>22.297000000000001</c:v>
                </c:pt>
                <c:pt idx="30">
                  <c:v>22.99799999999999</c:v>
                </c:pt>
                <c:pt idx="31">
                  <c:v>24.356999999999999</c:v>
                </c:pt>
                <c:pt idx="32">
                  <c:v>24.724999999999991</c:v>
                </c:pt>
                <c:pt idx="33">
                  <c:v>25.44899999999982</c:v>
                </c:pt>
                <c:pt idx="34">
                  <c:v>26.366</c:v>
                </c:pt>
                <c:pt idx="35">
                  <c:v>27.923999999999989</c:v>
                </c:pt>
                <c:pt idx="36">
                  <c:v>27.99</c:v>
                </c:pt>
                <c:pt idx="37">
                  <c:v>28.121000000000031</c:v>
                </c:pt>
                <c:pt idx="38">
                  <c:v>28.381999999999991</c:v>
                </c:pt>
                <c:pt idx="39">
                  <c:v>28.89700000000003</c:v>
                </c:pt>
                <c:pt idx="40">
                  <c:v>29.402999999999999</c:v>
                </c:pt>
                <c:pt idx="41">
                  <c:v>30.38699999999999</c:v>
                </c:pt>
                <c:pt idx="42">
                  <c:v>30.806000000000001</c:v>
                </c:pt>
                <c:pt idx="43">
                  <c:v>31.625</c:v>
                </c:pt>
                <c:pt idx="44">
                  <c:v>32.138000000000012</c:v>
                </c:pt>
                <c:pt idx="45">
                  <c:v>33.132000000000012</c:v>
                </c:pt>
                <c:pt idx="46">
                  <c:v>33.4</c:v>
                </c:pt>
                <c:pt idx="47">
                  <c:v>33.877000000000002</c:v>
                </c:pt>
                <c:pt idx="48">
                  <c:v>34.598000000000013</c:v>
                </c:pt>
                <c:pt idx="49">
                  <c:v>35.734000000000002</c:v>
                </c:pt>
                <c:pt idx="50">
                  <c:v>36.811</c:v>
                </c:pt>
                <c:pt idx="51">
                  <c:v>37.831000000000003</c:v>
                </c:pt>
                <c:pt idx="52">
                  <c:v>38.7980000000003</c:v>
                </c:pt>
                <c:pt idx="53">
                  <c:v>39.714000000000013</c:v>
                </c:pt>
                <c:pt idx="54">
                  <c:v>40.582000000000001</c:v>
                </c:pt>
                <c:pt idx="55">
                  <c:v>41.403000000000013</c:v>
                </c:pt>
                <c:pt idx="56">
                  <c:v>42.180999999999997</c:v>
                </c:pt>
                <c:pt idx="57">
                  <c:v>42.917000000000002</c:v>
                </c:pt>
                <c:pt idx="58">
                  <c:v>43.613999999999997</c:v>
                </c:pt>
                <c:pt idx="59">
                  <c:v>44.274000000000001</c:v>
                </c:pt>
                <c:pt idx="60">
                  <c:v>44.899000000000001</c:v>
                </c:pt>
                <c:pt idx="61">
                  <c:v>45.160000000000011</c:v>
                </c:pt>
                <c:pt idx="62">
                  <c:v>45.49</c:v>
                </c:pt>
                <c:pt idx="63">
                  <c:v>46.05</c:v>
                </c:pt>
                <c:pt idx="64">
                  <c:v>46.579000000000001</c:v>
                </c:pt>
                <c:pt idx="65">
                  <c:v>47.08</c:v>
                </c:pt>
                <c:pt idx="66">
                  <c:v>47.453000000000003</c:v>
                </c:pt>
                <c:pt idx="67">
                  <c:v>47.554000000000002</c:v>
                </c:pt>
                <c:pt idx="68">
                  <c:v>47.752000000000002</c:v>
                </c:pt>
                <c:pt idx="69">
                  <c:v>48.003</c:v>
                </c:pt>
                <c:pt idx="70">
                  <c:v>48.427</c:v>
                </c:pt>
                <c:pt idx="71">
                  <c:v>48.828000000000003</c:v>
                </c:pt>
                <c:pt idx="72">
                  <c:v>49.207000000000001</c:v>
                </c:pt>
                <c:pt idx="73">
                  <c:v>49.255000000000003</c:v>
                </c:pt>
                <c:pt idx="74">
                  <c:v>49.35</c:v>
                </c:pt>
                <c:pt idx="75">
                  <c:v>49.535000000000011</c:v>
                </c:pt>
                <c:pt idx="76">
                  <c:v>49.566000000000003</c:v>
                </c:pt>
                <c:pt idx="77">
                  <c:v>49.626000000000012</c:v>
                </c:pt>
                <c:pt idx="78">
                  <c:v>49.745000000000012</c:v>
                </c:pt>
                <c:pt idx="79">
                  <c:v>49.905000000000001</c:v>
                </c:pt>
                <c:pt idx="80">
                  <c:v>50.212000000000003</c:v>
                </c:pt>
                <c:pt idx="81">
                  <c:v>50.226000000000013</c:v>
                </c:pt>
                <c:pt idx="82">
                  <c:v>50.253</c:v>
                </c:pt>
                <c:pt idx="83">
                  <c:v>50.307000000000002</c:v>
                </c:pt>
                <c:pt idx="84">
                  <c:v>50.412999999999997</c:v>
                </c:pt>
                <c:pt idx="85">
                  <c:v>50.529000000000003</c:v>
                </c:pt>
                <c:pt idx="86">
                  <c:v>50.668000000000013</c:v>
                </c:pt>
                <c:pt idx="87">
                  <c:v>50.816000000000003</c:v>
                </c:pt>
                <c:pt idx="88">
                  <c:v>51.087000000000003</c:v>
                </c:pt>
                <c:pt idx="89">
                  <c:v>51.344000000000001</c:v>
                </c:pt>
                <c:pt idx="90">
                  <c:v>51.586000000000013</c:v>
                </c:pt>
                <c:pt idx="91">
                  <c:v>51.77600000000001</c:v>
                </c:pt>
                <c:pt idx="92">
                  <c:v>51.814999999999998</c:v>
                </c:pt>
                <c:pt idx="93">
                  <c:v>51.892000000000003</c:v>
                </c:pt>
                <c:pt idx="94">
                  <c:v>52.032000000000011</c:v>
                </c:pt>
                <c:pt idx="95">
                  <c:v>52.236000000000011</c:v>
                </c:pt>
                <c:pt idx="96">
                  <c:v>52.43</c:v>
                </c:pt>
                <c:pt idx="97">
                  <c:v>52.613</c:v>
                </c:pt>
                <c:pt idx="98">
                  <c:v>52.643000000000008</c:v>
                </c:pt>
                <c:pt idx="99">
                  <c:v>52.704000000000008</c:v>
                </c:pt>
                <c:pt idx="100">
                  <c:v>52.785000000000011</c:v>
                </c:pt>
                <c:pt idx="101">
                  <c:v>52.942</c:v>
                </c:pt>
                <c:pt idx="102">
                  <c:v>52.949000000000012</c:v>
                </c:pt>
                <c:pt idx="103">
                  <c:v>52.963000000000008</c:v>
                </c:pt>
                <c:pt idx="104">
                  <c:v>52.99</c:v>
                </c:pt>
                <c:pt idx="105">
                  <c:v>53.043999999999997</c:v>
                </c:pt>
                <c:pt idx="106">
                  <c:v>53.103000000000002</c:v>
                </c:pt>
                <c:pt idx="107">
                  <c:v>53.218000000000011</c:v>
                </c:pt>
                <c:pt idx="108">
                  <c:v>53.249000000000002</c:v>
                </c:pt>
                <c:pt idx="109">
                  <c:v>53.31</c:v>
                </c:pt>
                <c:pt idx="110">
                  <c:v>53.387</c:v>
                </c:pt>
                <c:pt idx="111">
                  <c:v>53.517000000000003</c:v>
                </c:pt>
                <c:pt idx="112">
                  <c:v>53.64</c:v>
                </c:pt>
                <c:pt idx="113">
                  <c:v>53.756999999999998</c:v>
                </c:pt>
                <c:pt idx="114">
                  <c:v>53.866999999999997</c:v>
                </c:pt>
                <c:pt idx="115">
                  <c:v>53.970999999999997</c:v>
                </c:pt>
                <c:pt idx="116">
                  <c:v>54.069000000000003</c:v>
                </c:pt>
                <c:pt idx="117">
                  <c:v>54.162000000000013</c:v>
                </c:pt>
                <c:pt idx="118">
                  <c:v>54.249000000000002</c:v>
                </c:pt>
                <c:pt idx="119">
                  <c:v>54.268000000000278</c:v>
                </c:pt>
                <c:pt idx="120">
                  <c:v>54.304000000000002</c:v>
                </c:pt>
                <c:pt idx="121">
                  <c:v>54.332000000000001</c:v>
                </c:pt>
                <c:pt idx="122">
                  <c:v>54.387</c:v>
                </c:pt>
                <c:pt idx="123">
                  <c:v>54.41</c:v>
                </c:pt>
                <c:pt idx="124">
                  <c:v>54.456000000000003</c:v>
                </c:pt>
                <c:pt idx="125">
                  <c:v>54.484000000000002</c:v>
                </c:pt>
                <c:pt idx="126">
                  <c:v>54.539000000000001</c:v>
                </c:pt>
                <c:pt idx="127">
                  <c:v>54.554000000000002</c:v>
                </c:pt>
                <c:pt idx="128">
                  <c:v>54.583000000000013</c:v>
                </c:pt>
                <c:pt idx="129">
                  <c:v>54.592000000000013</c:v>
                </c:pt>
                <c:pt idx="130">
                  <c:v>54.609000000000009</c:v>
                </c:pt>
                <c:pt idx="131">
                  <c:v>54.620000000000012</c:v>
                </c:pt>
                <c:pt idx="132">
                  <c:v>54.642000000000003</c:v>
                </c:pt>
                <c:pt idx="133">
                  <c:v>54.682000000000002</c:v>
                </c:pt>
                <c:pt idx="134">
                  <c:v>54.741</c:v>
                </c:pt>
                <c:pt idx="135">
                  <c:v>54.797000000000011</c:v>
                </c:pt>
                <c:pt idx="136">
                  <c:v>54.85</c:v>
                </c:pt>
                <c:pt idx="137">
                  <c:v>54.899000000000001</c:v>
                </c:pt>
                <c:pt idx="138">
                  <c:v>54.946000000000012</c:v>
                </c:pt>
                <c:pt idx="139">
                  <c:v>54.991</c:v>
                </c:pt>
                <c:pt idx="140">
                  <c:v>55.033000000000001</c:v>
                </c:pt>
                <c:pt idx="141">
                  <c:v>55.072000000000003</c:v>
                </c:pt>
                <c:pt idx="142">
                  <c:v>55.110000000000007</c:v>
                </c:pt>
                <c:pt idx="143">
                  <c:v>55.145000000000003</c:v>
                </c:pt>
                <c:pt idx="144">
                  <c:v>55.178000000000011</c:v>
                </c:pt>
                <c:pt idx="145">
                  <c:v>55.21</c:v>
                </c:pt>
                <c:pt idx="146">
                  <c:v>55.24</c:v>
                </c:pt>
                <c:pt idx="147">
                  <c:v>55.268000000000271</c:v>
                </c:pt>
                <c:pt idx="148">
                  <c:v>55.294000000000011</c:v>
                </c:pt>
                <c:pt idx="149">
                  <c:v>55.317999999999998</c:v>
                </c:pt>
                <c:pt idx="150">
                  <c:v>55.319000000000003</c:v>
                </c:pt>
                <c:pt idx="151">
                  <c:v>55.322000000000003</c:v>
                </c:pt>
                <c:pt idx="152">
                  <c:v>55.326000000000001</c:v>
                </c:pt>
                <c:pt idx="153">
                  <c:v>55.334000000000003</c:v>
                </c:pt>
                <c:pt idx="154">
                  <c:v>55.343000000000004</c:v>
                </c:pt>
                <c:pt idx="155">
                  <c:v>55.360999999999997</c:v>
                </c:pt>
                <c:pt idx="156">
                  <c:v>55.366000000000007</c:v>
                </c:pt>
                <c:pt idx="157">
                  <c:v>55.375</c:v>
                </c:pt>
                <c:pt idx="158">
                  <c:v>55.387</c:v>
                </c:pt>
                <c:pt idx="159">
                  <c:v>55.406999999999996</c:v>
                </c:pt>
                <c:pt idx="160">
                  <c:v>55.426000000000009</c:v>
                </c:pt>
                <c:pt idx="161">
                  <c:v>55.442999999999998</c:v>
                </c:pt>
                <c:pt idx="162">
                  <c:v>55.46</c:v>
                </c:pt>
                <c:pt idx="163">
                  <c:v>55.476000000000013</c:v>
                </c:pt>
                <c:pt idx="164">
                  <c:v>55.485999999999997</c:v>
                </c:pt>
                <c:pt idx="165">
                  <c:v>55.491</c:v>
                </c:pt>
                <c:pt idx="166">
                  <c:v>55.500999999999998</c:v>
                </c:pt>
                <c:pt idx="167">
                  <c:v>55.506</c:v>
                </c:pt>
                <c:pt idx="168">
                  <c:v>55.514000000000003</c:v>
                </c:pt>
                <c:pt idx="169">
                  <c:v>55.519000000000013</c:v>
                </c:pt>
                <c:pt idx="170">
                  <c:v>55.529000000000011</c:v>
                </c:pt>
                <c:pt idx="171">
                  <c:v>55.532000000000011</c:v>
                </c:pt>
                <c:pt idx="172">
                  <c:v>55.537000000000013</c:v>
                </c:pt>
                <c:pt idx="173">
                  <c:v>55.543999999999997</c:v>
                </c:pt>
              </c:numCache>
            </c:numRef>
          </c:yVal>
          <c:smooth val="1"/>
        </c:ser>
        <c:ser>
          <c:idx val="3"/>
          <c:order val="1"/>
          <c:tx>
            <c:v>a-tokoferol 10%</c:v>
          </c:tx>
          <c:spPr>
            <a:ln w="34925">
              <a:noFill/>
            </a:ln>
          </c:spPr>
          <c:marker>
            <c:symbol val="diamond"/>
            <c:size val="11"/>
            <c:spPr>
              <a:solidFill>
                <a:srgbClr val="0070C0"/>
              </a:solidFill>
              <a:ln>
                <a:solidFill>
                  <a:prstClr val="black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'10%'!$J$2:$J$17</c:f>
                <c:numCache>
                  <c:formatCode>General</c:formatCode>
                  <c:ptCount val="16"/>
                  <c:pt idx="0">
                    <c:v>7.0966244241607539</c:v>
                  </c:pt>
                  <c:pt idx="1">
                    <c:v>5.9969730720025103</c:v>
                  </c:pt>
                  <c:pt idx="2">
                    <c:v>2.8173034738636371</c:v>
                  </c:pt>
                  <c:pt idx="3">
                    <c:v>4.1400103629310454</c:v>
                  </c:pt>
                  <c:pt idx="4">
                    <c:v>3.9034473209281582</c:v>
                  </c:pt>
                  <c:pt idx="5">
                    <c:v>3.9816263888337642</c:v>
                  </c:pt>
                  <c:pt idx="6">
                    <c:v>3</c:v>
                  </c:pt>
                  <c:pt idx="7">
                    <c:v>5</c:v>
                  </c:pt>
                  <c:pt idx="8">
                    <c:v>4</c:v>
                  </c:pt>
                  <c:pt idx="9">
                    <c:v>3</c:v>
                  </c:pt>
                  <c:pt idx="10">
                    <c:v>5.2514567066340918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4</c:v>
                  </c:pt>
                  <c:pt idx="15">
                    <c:v>3</c:v>
                  </c:pt>
                </c:numCache>
              </c:numRef>
            </c:plus>
            <c:minus>
              <c:numRef>
                <c:f>'10%'!$J$2:$J$17</c:f>
                <c:numCache>
                  <c:formatCode>General</c:formatCode>
                  <c:ptCount val="16"/>
                  <c:pt idx="0">
                    <c:v>7.0966244241607539</c:v>
                  </c:pt>
                  <c:pt idx="1">
                    <c:v>5.9969730720025103</c:v>
                  </c:pt>
                  <c:pt idx="2">
                    <c:v>2.8173034738636371</c:v>
                  </c:pt>
                  <c:pt idx="3">
                    <c:v>4.1400103629310454</c:v>
                  </c:pt>
                  <c:pt idx="4">
                    <c:v>3.9034473209281582</c:v>
                  </c:pt>
                  <c:pt idx="5">
                    <c:v>3.9816263888337642</c:v>
                  </c:pt>
                  <c:pt idx="6">
                    <c:v>3</c:v>
                  </c:pt>
                  <c:pt idx="7">
                    <c:v>5</c:v>
                  </c:pt>
                  <c:pt idx="8">
                    <c:v>4</c:v>
                  </c:pt>
                  <c:pt idx="9">
                    <c:v>3</c:v>
                  </c:pt>
                  <c:pt idx="10">
                    <c:v>5.2514567066340918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4</c:v>
                  </c:pt>
                  <c:pt idx="15">
                    <c:v>3</c:v>
                  </c:pt>
                </c:numCache>
              </c:numRef>
            </c:minus>
          </c:errBars>
          <c:xVal>
            <c:numRef>
              <c:f>'10%'!$F$2:$F$17</c:f>
              <c:numCache>
                <c:formatCode>General</c:formatCode>
                <c:ptCount val="16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15</c:v>
                </c:pt>
                <c:pt idx="13">
                  <c:v>16</c:v>
                </c:pt>
                <c:pt idx="14">
                  <c:v>20</c:v>
                </c:pt>
                <c:pt idx="15">
                  <c:v>22</c:v>
                </c:pt>
              </c:numCache>
            </c:numRef>
          </c:xVal>
          <c:yVal>
            <c:numRef>
              <c:f>'10%'!$G$2:$G$17</c:f>
              <c:numCache>
                <c:formatCode>General</c:formatCode>
                <c:ptCount val="16"/>
                <c:pt idx="0">
                  <c:v>2</c:v>
                </c:pt>
                <c:pt idx="1">
                  <c:v>5</c:v>
                </c:pt>
                <c:pt idx="2">
                  <c:v>14</c:v>
                </c:pt>
                <c:pt idx="3">
                  <c:v>19</c:v>
                </c:pt>
                <c:pt idx="4">
                  <c:v>31</c:v>
                </c:pt>
                <c:pt idx="5">
                  <c:v>36</c:v>
                </c:pt>
                <c:pt idx="6">
                  <c:v>42</c:v>
                </c:pt>
                <c:pt idx="7">
                  <c:v>45</c:v>
                </c:pt>
                <c:pt idx="8">
                  <c:v>47</c:v>
                </c:pt>
                <c:pt idx="9">
                  <c:v>50</c:v>
                </c:pt>
                <c:pt idx="10">
                  <c:v>53</c:v>
                </c:pt>
                <c:pt idx="11">
                  <c:v>54</c:v>
                </c:pt>
                <c:pt idx="12">
                  <c:v>55.000000000000007</c:v>
                </c:pt>
                <c:pt idx="13">
                  <c:v>55.000000000000007</c:v>
                </c:pt>
                <c:pt idx="14">
                  <c:v>56.000000000000007</c:v>
                </c:pt>
                <c:pt idx="15">
                  <c:v>56.000000000000007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36000"/>
        <c:axId val="84008320"/>
      </c:scatterChart>
      <c:valAx>
        <c:axId val="73136000"/>
        <c:scaling>
          <c:orientation val="minMax"/>
          <c:max val="2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pl-PL" sz="1800" dirty="0" smtClean="0"/>
                  <a:t>Time [</a:t>
                </a:r>
                <a:r>
                  <a:rPr lang="pl-PL" sz="1800" dirty="0" err="1" smtClean="0"/>
                  <a:t>days</a:t>
                </a:r>
                <a:r>
                  <a:rPr lang="pl-PL" sz="1800" dirty="0" smtClean="0"/>
                  <a:t>]</a:t>
                </a:r>
                <a:endParaRPr lang="pl-PL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008320"/>
        <c:crosses val="autoZero"/>
        <c:crossBetween val="midCat"/>
        <c:majorUnit val="5"/>
      </c:valAx>
      <c:valAx>
        <c:axId val="8400832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pl-PL" sz="1800" dirty="0" smtClean="0"/>
                  <a:t>% of </a:t>
                </a:r>
                <a:r>
                  <a:rPr lang="pl-PL" sz="1800" dirty="0" err="1" smtClean="0"/>
                  <a:t>released</a:t>
                </a:r>
                <a:r>
                  <a:rPr lang="pl-PL" sz="1800" dirty="0" smtClean="0"/>
                  <a:t> </a:t>
                </a:r>
                <a:r>
                  <a:rPr lang="pl-PL" sz="1800" dirty="0" err="1" smtClean="0"/>
                  <a:t>drug</a:t>
                </a:r>
                <a:endParaRPr lang="pl-PL" sz="1800" dirty="0"/>
              </a:p>
            </c:rich>
          </c:tx>
          <c:layout>
            <c:manualLayout>
              <c:xMode val="edge"/>
              <c:yMode val="edge"/>
              <c:x val="0"/>
              <c:y val="6.3135683760683806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313600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Random nanofibers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percentage"/>
            <c:noEndCap val="0"/>
            <c:val val="6"/>
          </c:errBars>
          <c:xVal>
            <c:numRef>
              <c:f>'am4,5,6,7,136,137 %'!$B$2:$M$2</c:f>
              <c:numCache>
                <c:formatCode>0</c:formatCode>
                <c:ptCount val="12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'am4,5,6,7,136,137 %'!$B$3:$M$3</c:f>
              <c:numCache>
                <c:formatCode>0.0</c:formatCode>
                <c:ptCount val="12"/>
                <c:pt idx="0">
                  <c:v>21.307851530314931</c:v>
                </c:pt>
                <c:pt idx="1">
                  <c:v>31.959600222396389</c:v>
                </c:pt>
                <c:pt idx="2">
                  <c:v>37.422211504324011</c:v>
                </c:pt>
                <c:pt idx="3">
                  <c:v>40.171854799273852</c:v>
                </c:pt>
                <c:pt idx="4">
                  <c:v>41.625637212542628</c:v>
                </c:pt>
                <c:pt idx="5">
                  <c:v>42.348090539445217</c:v>
                </c:pt>
                <c:pt idx="6">
                  <c:v>42.872765150753949</c:v>
                </c:pt>
                <c:pt idx="7">
                  <c:v>43.092816998586613</c:v>
                </c:pt>
                <c:pt idx="8">
                  <c:v>43.208369338772727</c:v>
                </c:pt>
                <c:pt idx="9">
                  <c:v>43.2571022822424</c:v>
                </c:pt>
                <c:pt idx="10">
                  <c:v>43.279877815960297</c:v>
                </c:pt>
                <c:pt idx="11">
                  <c:v>43.293610123054961</c:v>
                </c:pt>
              </c:numCache>
            </c:numRef>
          </c:yVal>
          <c:smooth val="0"/>
        </c:ser>
        <c:ser>
          <c:idx val="1"/>
          <c:order val="1"/>
          <c:tx>
            <c:v>Aligned nanofibers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002060"/>
              </a:solidFill>
              <a:ln>
                <a:noFill/>
              </a:ln>
            </c:spPr>
          </c:marker>
          <c:errBars>
            <c:errDir val="y"/>
            <c:errBarType val="both"/>
            <c:errValType val="percentage"/>
            <c:noEndCap val="0"/>
            <c:val val="8"/>
          </c:errBars>
          <c:xVal>
            <c:numRef>
              <c:f>'am4,5,6,7,136,137 %'!$B$2:$M$2</c:f>
              <c:numCache>
                <c:formatCode>0</c:formatCode>
                <c:ptCount val="12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'am4,5,6,7,136,137 %'!$B$9:$M$9</c:f>
              <c:numCache>
                <c:formatCode>0.0</c:formatCode>
                <c:ptCount val="12"/>
                <c:pt idx="0">
                  <c:v>28</c:v>
                </c:pt>
                <c:pt idx="1">
                  <c:v>29</c:v>
                </c:pt>
                <c:pt idx="2">
                  <c:v>30</c:v>
                </c:pt>
                <c:pt idx="3">
                  <c:v>31</c:v>
                </c:pt>
                <c:pt idx="4">
                  <c:v>33</c:v>
                </c:pt>
                <c:pt idx="5">
                  <c:v>33.5</c:v>
                </c:pt>
                <c:pt idx="6">
                  <c:v>33.700000000000003</c:v>
                </c:pt>
                <c:pt idx="7">
                  <c:v>34</c:v>
                </c:pt>
                <c:pt idx="8">
                  <c:v>34.1</c:v>
                </c:pt>
                <c:pt idx="9">
                  <c:v>34.1</c:v>
                </c:pt>
                <c:pt idx="10">
                  <c:v>34.200000000000003</c:v>
                </c:pt>
                <c:pt idx="11">
                  <c:v>34.200000000000003</c:v>
                </c:pt>
              </c:numCache>
            </c:numRef>
          </c:yVal>
          <c:smooth val="0"/>
        </c:ser>
        <c:ser>
          <c:idx val="3"/>
          <c:order val="2"/>
          <c:tx>
            <c:v>Multilayer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percentage"/>
            <c:noEndCap val="0"/>
            <c:val val="5"/>
          </c:errBars>
          <c:xVal>
            <c:numRef>
              <c:f>'am4,5,6,7,136,137 %'!$B$2:$M$2</c:f>
              <c:numCache>
                <c:formatCode>0</c:formatCode>
                <c:ptCount val="12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'am4,5,6,7,136,137 %'!$B$6:$M$6</c:f>
              <c:numCache>
                <c:formatCode>0.0</c:formatCode>
                <c:ptCount val="12"/>
                <c:pt idx="0">
                  <c:v>10</c:v>
                </c:pt>
                <c:pt idx="1">
                  <c:v>24</c:v>
                </c:pt>
                <c:pt idx="2">
                  <c:v>33</c:v>
                </c:pt>
                <c:pt idx="3">
                  <c:v>38</c:v>
                </c:pt>
                <c:pt idx="4">
                  <c:v>40.831458105539923</c:v>
                </c:pt>
                <c:pt idx="5">
                  <c:v>41.63788741148592</c:v>
                </c:pt>
                <c:pt idx="6">
                  <c:v>42.186015275174462</c:v>
                </c:pt>
                <c:pt idx="7">
                  <c:v>42.367029671717027</c:v>
                </c:pt>
                <c:pt idx="8">
                  <c:v>42.443299782620002</c:v>
                </c:pt>
                <c:pt idx="9">
                  <c:v>42.519569893522849</c:v>
                </c:pt>
                <c:pt idx="10">
                  <c:v>42.595840004425703</c:v>
                </c:pt>
                <c:pt idx="11">
                  <c:v>42.672110115328579</c:v>
                </c:pt>
              </c:numCache>
            </c:numRef>
          </c:yVal>
          <c:smooth val="0"/>
        </c:ser>
        <c:ser>
          <c:idx val="4"/>
          <c:order val="3"/>
          <c:tx>
            <c:v>Core-shell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errBars>
            <c:errDir val="y"/>
            <c:errBarType val="both"/>
            <c:errValType val="percentage"/>
            <c:noEndCap val="0"/>
            <c:val val="35"/>
          </c:errBars>
          <c:xVal>
            <c:numRef>
              <c:f>'am4,5,6,7,136,137 %'!$B$2:$M$2</c:f>
              <c:numCache>
                <c:formatCode>0</c:formatCode>
                <c:ptCount val="12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'am4,5,6,7,136,137 %'!$B$7:$M$7</c:f>
              <c:numCache>
                <c:formatCode>0.0</c:formatCode>
                <c:ptCount val="12"/>
                <c:pt idx="0">
                  <c:v>3.1164853554958172</c:v>
                </c:pt>
                <c:pt idx="1">
                  <c:v>4.8044722813817966</c:v>
                </c:pt>
                <c:pt idx="2">
                  <c:v>5.7226623451281462</c:v>
                </c:pt>
                <c:pt idx="3">
                  <c:v>6.0975804494180963</c:v>
                </c:pt>
                <c:pt idx="4">
                  <c:v>6.2598890780778644</c:v>
                </c:pt>
                <c:pt idx="5">
                  <c:v>6.3333442831775724</c:v>
                </c:pt>
                <c:pt idx="6">
                  <c:v>6.3659656941379996</c:v>
                </c:pt>
                <c:pt idx="7">
                  <c:v>6.4</c:v>
                </c:pt>
                <c:pt idx="8">
                  <c:v>6.45</c:v>
                </c:pt>
                <c:pt idx="9">
                  <c:v>6.55</c:v>
                </c:pt>
                <c:pt idx="10">
                  <c:v>6.6</c:v>
                </c:pt>
                <c:pt idx="11">
                  <c:v>6.7</c:v>
                </c:pt>
              </c:numCache>
            </c:numRef>
          </c:yVal>
          <c:smooth val="0"/>
        </c:ser>
        <c:ser>
          <c:idx val="2"/>
          <c:order val="4"/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'am4,5,6,7,136,137 %'!$B$46:$B$155</c:f>
              <c:numCache>
                <c:formatCode>General</c:formatCode>
                <c:ptCount val="110"/>
                <c:pt idx="0">
                  <c:v>0</c:v>
                </c:pt>
                <c:pt idx="1">
                  <c:v>4.1666666666666699E-2</c:v>
                </c:pt>
                <c:pt idx="2">
                  <c:v>0.12</c:v>
                </c:pt>
                <c:pt idx="3">
                  <c:v>0.24</c:v>
                </c:pt>
                <c:pt idx="4">
                  <c:v>0.25</c:v>
                </c:pt>
                <c:pt idx="5">
                  <c:v>0.36</c:v>
                </c:pt>
                <c:pt idx="6">
                  <c:v>0.48</c:v>
                </c:pt>
                <c:pt idx="7">
                  <c:v>0.60000000000000098</c:v>
                </c:pt>
                <c:pt idx="8">
                  <c:v>0.72000000000000097</c:v>
                </c:pt>
                <c:pt idx="9">
                  <c:v>0.84000000000000097</c:v>
                </c:pt>
                <c:pt idx="10">
                  <c:v>0.96000000000000096</c:v>
                </c:pt>
                <c:pt idx="11">
                  <c:v>1</c:v>
                </c:pt>
                <c:pt idx="12">
                  <c:v>1.08</c:v>
                </c:pt>
                <c:pt idx="13">
                  <c:v>1.2</c:v>
                </c:pt>
                <c:pt idx="14">
                  <c:v>1.32</c:v>
                </c:pt>
                <c:pt idx="15">
                  <c:v>1.44</c:v>
                </c:pt>
                <c:pt idx="16">
                  <c:v>1.56</c:v>
                </c:pt>
                <c:pt idx="17">
                  <c:v>1.680000000000001</c:v>
                </c:pt>
                <c:pt idx="18">
                  <c:v>1.8</c:v>
                </c:pt>
                <c:pt idx="19">
                  <c:v>1.920000000000001</c:v>
                </c:pt>
                <c:pt idx="20">
                  <c:v>2</c:v>
                </c:pt>
                <c:pt idx="21">
                  <c:v>2.04</c:v>
                </c:pt>
                <c:pt idx="22">
                  <c:v>2.16</c:v>
                </c:pt>
                <c:pt idx="23">
                  <c:v>2.2799999999999998</c:v>
                </c:pt>
                <c:pt idx="24">
                  <c:v>2.4</c:v>
                </c:pt>
                <c:pt idx="25">
                  <c:v>2.52</c:v>
                </c:pt>
                <c:pt idx="26">
                  <c:v>2.64</c:v>
                </c:pt>
                <c:pt idx="27">
                  <c:v>2.76</c:v>
                </c:pt>
                <c:pt idx="28">
                  <c:v>2.88</c:v>
                </c:pt>
                <c:pt idx="29">
                  <c:v>3</c:v>
                </c:pt>
                <c:pt idx="30">
                  <c:v>3.12</c:v>
                </c:pt>
                <c:pt idx="31">
                  <c:v>3.24</c:v>
                </c:pt>
                <c:pt idx="32">
                  <c:v>3.36</c:v>
                </c:pt>
                <c:pt idx="33">
                  <c:v>3.48</c:v>
                </c:pt>
                <c:pt idx="34">
                  <c:v>3.6</c:v>
                </c:pt>
                <c:pt idx="35">
                  <c:v>3.72</c:v>
                </c:pt>
                <c:pt idx="36">
                  <c:v>3.84</c:v>
                </c:pt>
                <c:pt idx="37">
                  <c:v>3.96</c:v>
                </c:pt>
                <c:pt idx="38">
                  <c:v>4</c:v>
                </c:pt>
                <c:pt idx="39">
                  <c:v>4.08</c:v>
                </c:pt>
                <c:pt idx="40">
                  <c:v>4.2</c:v>
                </c:pt>
                <c:pt idx="41">
                  <c:v>4.3199999999999976</c:v>
                </c:pt>
                <c:pt idx="42">
                  <c:v>4.4400000000000004</c:v>
                </c:pt>
                <c:pt idx="43">
                  <c:v>4.5599999999999996</c:v>
                </c:pt>
                <c:pt idx="44">
                  <c:v>4.68</c:v>
                </c:pt>
                <c:pt idx="45">
                  <c:v>4.8</c:v>
                </c:pt>
                <c:pt idx="46">
                  <c:v>4.92</c:v>
                </c:pt>
                <c:pt idx="47">
                  <c:v>5.04</c:v>
                </c:pt>
                <c:pt idx="48">
                  <c:v>5.1599999999999966</c:v>
                </c:pt>
                <c:pt idx="49">
                  <c:v>5.28</c:v>
                </c:pt>
                <c:pt idx="50">
                  <c:v>5.4</c:v>
                </c:pt>
                <c:pt idx="51">
                  <c:v>5.52</c:v>
                </c:pt>
                <c:pt idx="52">
                  <c:v>5.64</c:v>
                </c:pt>
                <c:pt idx="53">
                  <c:v>5.76</c:v>
                </c:pt>
                <c:pt idx="54">
                  <c:v>5.88</c:v>
                </c:pt>
                <c:pt idx="55">
                  <c:v>6</c:v>
                </c:pt>
                <c:pt idx="56">
                  <c:v>6.1199999999999974</c:v>
                </c:pt>
                <c:pt idx="57">
                  <c:v>6.24</c:v>
                </c:pt>
                <c:pt idx="58">
                  <c:v>6.3599999999999977</c:v>
                </c:pt>
                <c:pt idx="59">
                  <c:v>6.48</c:v>
                </c:pt>
                <c:pt idx="60">
                  <c:v>6.6</c:v>
                </c:pt>
                <c:pt idx="61">
                  <c:v>6.72</c:v>
                </c:pt>
                <c:pt idx="62">
                  <c:v>6.84</c:v>
                </c:pt>
                <c:pt idx="63">
                  <c:v>6.96</c:v>
                </c:pt>
                <c:pt idx="64">
                  <c:v>7</c:v>
                </c:pt>
                <c:pt idx="65">
                  <c:v>7.08</c:v>
                </c:pt>
                <c:pt idx="66">
                  <c:v>7.2</c:v>
                </c:pt>
                <c:pt idx="67">
                  <c:v>7.3199999999999976</c:v>
                </c:pt>
                <c:pt idx="68">
                  <c:v>7.44</c:v>
                </c:pt>
                <c:pt idx="69">
                  <c:v>7.56</c:v>
                </c:pt>
                <c:pt idx="70">
                  <c:v>7.68</c:v>
                </c:pt>
                <c:pt idx="71">
                  <c:v>7.8</c:v>
                </c:pt>
                <c:pt idx="72">
                  <c:v>7.92</c:v>
                </c:pt>
                <c:pt idx="73">
                  <c:v>8</c:v>
                </c:pt>
                <c:pt idx="74">
                  <c:v>8.0400000000000009</c:v>
                </c:pt>
                <c:pt idx="75">
                  <c:v>8.16</c:v>
                </c:pt>
                <c:pt idx="76">
                  <c:v>8.2800000000000011</c:v>
                </c:pt>
                <c:pt idx="77">
                  <c:v>8.4</c:v>
                </c:pt>
                <c:pt idx="78">
                  <c:v>8.52</c:v>
                </c:pt>
                <c:pt idx="79">
                  <c:v>8.64</c:v>
                </c:pt>
                <c:pt idx="80">
                  <c:v>8.76</c:v>
                </c:pt>
                <c:pt idx="81">
                  <c:v>8.8800000000000008</c:v>
                </c:pt>
                <c:pt idx="82">
                  <c:v>9</c:v>
                </c:pt>
                <c:pt idx="83">
                  <c:v>9.120000000000001</c:v>
                </c:pt>
                <c:pt idx="84">
                  <c:v>9.24</c:v>
                </c:pt>
                <c:pt idx="85">
                  <c:v>9.3600000000000048</c:v>
                </c:pt>
                <c:pt idx="86">
                  <c:v>9.48</c:v>
                </c:pt>
                <c:pt idx="87">
                  <c:v>9.6</c:v>
                </c:pt>
                <c:pt idx="88">
                  <c:v>9.7200000000000006</c:v>
                </c:pt>
                <c:pt idx="89">
                  <c:v>9.84</c:v>
                </c:pt>
                <c:pt idx="90">
                  <c:v>9.9600000000000026</c:v>
                </c:pt>
                <c:pt idx="91">
                  <c:v>10</c:v>
                </c:pt>
                <c:pt idx="92">
                  <c:v>10.08</c:v>
                </c:pt>
                <c:pt idx="93">
                  <c:v>10.199999999999999</c:v>
                </c:pt>
                <c:pt idx="94">
                  <c:v>10.32</c:v>
                </c:pt>
                <c:pt idx="95">
                  <c:v>10.44</c:v>
                </c:pt>
                <c:pt idx="96">
                  <c:v>10.56</c:v>
                </c:pt>
                <c:pt idx="97">
                  <c:v>10.68</c:v>
                </c:pt>
                <c:pt idx="98">
                  <c:v>10.8</c:v>
                </c:pt>
                <c:pt idx="99">
                  <c:v>10.92</c:v>
                </c:pt>
                <c:pt idx="100">
                  <c:v>11</c:v>
                </c:pt>
                <c:pt idx="101">
                  <c:v>11.04</c:v>
                </c:pt>
                <c:pt idx="102">
                  <c:v>11.16</c:v>
                </c:pt>
                <c:pt idx="103">
                  <c:v>11.28</c:v>
                </c:pt>
                <c:pt idx="104">
                  <c:v>11.4</c:v>
                </c:pt>
                <c:pt idx="105">
                  <c:v>11.52</c:v>
                </c:pt>
                <c:pt idx="106">
                  <c:v>11.64004629629631</c:v>
                </c:pt>
                <c:pt idx="107">
                  <c:v>11.759953703703699</c:v>
                </c:pt>
                <c:pt idx="108">
                  <c:v>11.87997685185185</c:v>
                </c:pt>
                <c:pt idx="109">
                  <c:v>12</c:v>
                </c:pt>
              </c:numCache>
            </c:numRef>
          </c:xVal>
          <c:yVal>
            <c:numRef>
              <c:f>'am4,5,6,7,136,137 %'!$C$46:$C$155</c:f>
              <c:numCache>
                <c:formatCode>General</c:formatCode>
                <c:ptCount val="110"/>
                <c:pt idx="0" formatCode="0.00E+00">
                  <c:v>1.9939699999999999E-3</c:v>
                </c:pt>
                <c:pt idx="1">
                  <c:v>2.6859999999999999</c:v>
                </c:pt>
                <c:pt idx="2">
                  <c:v>5.0410000000000004</c:v>
                </c:pt>
                <c:pt idx="3">
                  <c:v>6.0269999999999966</c:v>
                </c:pt>
                <c:pt idx="4">
                  <c:v>6.0569999999999986</c:v>
                </c:pt>
                <c:pt idx="5">
                  <c:v>6.2170000000000014</c:v>
                </c:pt>
                <c:pt idx="6">
                  <c:v>6.2509999999999986</c:v>
                </c:pt>
                <c:pt idx="7">
                  <c:v>6.2560000000000002</c:v>
                </c:pt>
                <c:pt idx="8">
                  <c:v>6.2560000000000002</c:v>
                </c:pt>
                <c:pt idx="9">
                  <c:v>6.2560000000000002</c:v>
                </c:pt>
                <c:pt idx="10">
                  <c:v>6.2569999999999997</c:v>
                </c:pt>
                <c:pt idx="11">
                  <c:v>6.2569999999999997</c:v>
                </c:pt>
                <c:pt idx="12">
                  <c:v>6.2569999999999997</c:v>
                </c:pt>
                <c:pt idx="13">
                  <c:v>6.2569999999999997</c:v>
                </c:pt>
                <c:pt idx="14">
                  <c:v>6.2569999999999997</c:v>
                </c:pt>
                <c:pt idx="15">
                  <c:v>6.2569999999999997</c:v>
                </c:pt>
                <c:pt idx="16">
                  <c:v>6.2569999999999997</c:v>
                </c:pt>
                <c:pt idx="17">
                  <c:v>6.2569999999999997</c:v>
                </c:pt>
                <c:pt idx="18">
                  <c:v>6.2569999999999997</c:v>
                </c:pt>
                <c:pt idx="19">
                  <c:v>6.2569999999999997</c:v>
                </c:pt>
                <c:pt idx="20">
                  <c:v>6.2569999999999997</c:v>
                </c:pt>
                <c:pt idx="21">
                  <c:v>6.2569999999999997</c:v>
                </c:pt>
                <c:pt idx="22">
                  <c:v>6.2569999999999997</c:v>
                </c:pt>
                <c:pt idx="23">
                  <c:v>6.2569999999999997</c:v>
                </c:pt>
                <c:pt idx="24">
                  <c:v>6.2569999999999997</c:v>
                </c:pt>
                <c:pt idx="25">
                  <c:v>6.2569999999999997</c:v>
                </c:pt>
                <c:pt idx="26">
                  <c:v>6.2569999999999997</c:v>
                </c:pt>
                <c:pt idx="27">
                  <c:v>6.2569999999999997</c:v>
                </c:pt>
                <c:pt idx="28">
                  <c:v>6.2569999999999997</c:v>
                </c:pt>
                <c:pt idx="29">
                  <c:v>6.2569999999999997</c:v>
                </c:pt>
                <c:pt idx="30">
                  <c:v>6.2569999999999997</c:v>
                </c:pt>
                <c:pt idx="31">
                  <c:v>6.2569999999999997</c:v>
                </c:pt>
                <c:pt idx="32">
                  <c:v>6.2569999999999997</c:v>
                </c:pt>
                <c:pt idx="33">
                  <c:v>6.2569999999999997</c:v>
                </c:pt>
                <c:pt idx="34">
                  <c:v>6.2569999999999997</c:v>
                </c:pt>
                <c:pt idx="35">
                  <c:v>6.2569999999999997</c:v>
                </c:pt>
                <c:pt idx="36">
                  <c:v>6.2569999999999997</c:v>
                </c:pt>
                <c:pt idx="37">
                  <c:v>6.2569999999999997</c:v>
                </c:pt>
                <c:pt idx="38">
                  <c:v>6.2569999999999997</c:v>
                </c:pt>
                <c:pt idx="39">
                  <c:v>6.2569999999999997</c:v>
                </c:pt>
                <c:pt idx="40">
                  <c:v>6.2569999999999997</c:v>
                </c:pt>
                <c:pt idx="41">
                  <c:v>6.2569999999999997</c:v>
                </c:pt>
                <c:pt idx="42">
                  <c:v>6.2569999999999997</c:v>
                </c:pt>
                <c:pt idx="43">
                  <c:v>6.2569999999999997</c:v>
                </c:pt>
                <c:pt idx="44">
                  <c:v>6.2569999999999997</c:v>
                </c:pt>
                <c:pt idx="45">
                  <c:v>6.2569999999999997</c:v>
                </c:pt>
                <c:pt idx="46">
                  <c:v>6.2569999999999997</c:v>
                </c:pt>
                <c:pt idx="47">
                  <c:v>6.2569999999999997</c:v>
                </c:pt>
                <c:pt idx="48">
                  <c:v>6.2569999999999997</c:v>
                </c:pt>
                <c:pt idx="49">
                  <c:v>6.2569999999999997</c:v>
                </c:pt>
                <c:pt idx="50">
                  <c:v>6.2569999999999997</c:v>
                </c:pt>
                <c:pt idx="51">
                  <c:v>6.2569999999999997</c:v>
                </c:pt>
                <c:pt idx="52">
                  <c:v>6.2569999999999997</c:v>
                </c:pt>
                <c:pt idx="53">
                  <c:v>6.2569999999999997</c:v>
                </c:pt>
                <c:pt idx="54">
                  <c:v>6.2569999999999997</c:v>
                </c:pt>
                <c:pt idx="55">
                  <c:v>6.2569999999999997</c:v>
                </c:pt>
                <c:pt idx="56">
                  <c:v>6.2569999999999997</c:v>
                </c:pt>
                <c:pt idx="57">
                  <c:v>6.2569999999999997</c:v>
                </c:pt>
                <c:pt idx="58">
                  <c:v>6.2569999999999997</c:v>
                </c:pt>
                <c:pt idx="59">
                  <c:v>6.2569999999999997</c:v>
                </c:pt>
                <c:pt idx="60">
                  <c:v>6.2569999999999997</c:v>
                </c:pt>
                <c:pt idx="61">
                  <c:v>6.2569999999999997</c:v>
                </c:pt>
                <c:pt idx="62">
                  <c:v>6.2569999999999997</c:v>
                </c:pt>
                <c:pt idx="63">
                  <c:v>6.2569999999999997</c:v>
                </c:pt>
                <c:pt idx="64">
                  <c:v>6.2569999999999997</c:v>
                </c:pt>
                <c:pt idx="65">
                  <c:v>6.2569999999999997</c:v>
                </c:pt>
                <c:pt idx="66">
                  <c:v>6.2569999999999997</c:v>
                </c:pt>
                <c:pt idx="67">
                  <c:v>6.2569999999999997</c:v>
                </c:pt>
                <c:pt idx="68">
                  <c:v>6.2569999999999997</c:v>
                </c:pt>
                <c:pt idx="69">
                  <c:v>6.2569999999999997</c:v>
                </c:pt>
                <c:pt idx="70">
                  <c:v>6.2569999999999997</c:v>
                </c:pt>
                <c:pt idx="71">
                  <c:v>6.2569999999999997</c:v>
                </c:pt>
                <c:pt idx="72">
                  <c:v>6.2569999999999997</c:v>
                </c:pt>
                <c:pt idx="73">
                  <c:v>6.2569999999999997</c:v>
                </c:pt>
                <c:pt idx="74">
                  <c:v>6.2569999999999997</c:v>
                </c:pt>
                <c:pt idx="75">
                  <c:v>6.2569999999999997</c:v>
                </c:pt>
                <c:pt idx="76">
                  <c:v>6.2569999999999997</c:v>
                </c:pt>
                <c:pt idx="77">
                  <c:v>6.2569999999999997</c:v>
                </c:pt>
                <c:pt idx="78">
                  <c:v>6.2569999999999997</c:v>
                </c:pt>
                <c:pt idx="79">
                  <c:v>6.2569999999999997</c:v>
                </c:pt>
                <c:pt idx="80">
                  <c:v>6.2569999999999997</c:v>
                </c:pt>
                <c:pt idx="81">
                  <c:v>6.2569999999999997</c:v>
                </c:pt>
                <c:pt idx="82">
                  <c:v>6.2569999999999997</c:v>
                </c:pt>
                <c:pt idx="83">
                  <c:v>6.2569999999999997</c:v>
                </c:pt>
                <c:pt idx="84">
                  <c:v>6.2569999999999997</c:v>
                </c:pt>
                <c:pt idx="85">
                  <c:v>6.2569999999999997</c:v>
                </c:pt>
                <c:pt idx="86">
                  <c:v>6.2569999999999997</c:v>
                </c:pt>
                <c:pt idx="87">
                  <c:v>6.2569999999999997</c:v>
                </c:pt>
                <c:pt idx="88">
                  <c:v>6.2569999999999997</c:v>
                </c:pt>
                <c:pt idx="89">
                  <c:v>6.2569999999999997</c:v>
                </c:pt>
                <c:pt idx="90">
                  <c:v>6.2569999999999997</c:v>
                </c:pt>
                <c:pt idx="91">
                  <c:v>6.2569999999999997</c:v>
                </c:pt>
                <c:pt idx="92">
                  <c:v>6.2569999999999997</c:v>
                </c:pt>
                <c:pt idx="93">
                  <c:v>6.2569999999999997</c:v>
                </c:pt>
                <c:pt idx="94">
                  <c:v>6.2569999999999997</c:v>
                </c:pt>
                <c:pt idx="95">
                  <c:v>6.2569999999999997</c:v>
                </c:pt>
                <c:pt idx="96">
                  <c:v>6.2569999999999997</c:v>
                </c:pt>
                <c:pt idx="97">
                  <c:v>6.2569999999999997</c:v>
                </c:pt>
                <c:pt idx="98">
                  <c:v>6.2569999999999997</c:v>
                </c:pt>
                <c:pt idx="99">
                  <c:v>6.2569999999999997</c:v>
                </c:pt>
                <c:pt idx="100">
                  <c:v>6.2569999999999997</c:v>
                </c:pt>
                <c:pt idx="101">
                  <c:v>6.2569999999999997</c:v>
                </c:pt>
                <c:pt idx="102">
                  <c:v>6.2569999999999997</c:v>
                </c:pt>
                <c:pt idx="103">
                  <c:v>6.2569999999999997</c:v>
                </c:pt>
                <c:pt idx="104">
                  <c:v>6.2569999999999997</c:v>
                </c:pt>
                <c:pt idx="105">
                  <c:v>6.2569999999999997</c:v>
                </c:pt>
                <c:pt idx="106">
                  <c:v>6.2569999999999997</c:v>
                </c:pt>
                <c:pt idx="107">
                  <c:v>6.2569999999999997</c:v>
                </c:pt>
                <c:pt idx="108">
                  <c:v>6.2569999999999997</c:v>
                </c:pt>
                <c:pt idx="109">
                  <c:v>6.2569999999999997</c:v>
                </c:pt>
              </c:numCache>
            </c:numRef>
          </c:yVal>
          <c:smooth val="0"/>
        </c:ser>
        <c:ser>
          <c:idx val="5"/>
          <c:order val="5"/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'am4,5,6,7,136,137 %'!$F$46:$F$146</c:f>
              <c:numCache>
                <c:formatCode>General</c:formatCode>
                <c:ptCount val="101"/>
                <c:pt idx="0">
                  <c:v>0</c:v>
                </c:pt>
                <c:pt idx="1">
                  <c:v>0.12</c:v>
                </c:pt>
                <c:pt idx="2">
                  <c:v>0.24</c:v>
                </c:pt>
                <c:pt idx="3">
                  <c:v>0.36</c:v>
                </c:pt>
                <c:pt idx="4">
                  <c:v>0.48</c:v>
                </c:pt>
                <c:pt idx="5">
                  <c:v>0.60000000000000098</c:v>
                </c:pt>
                <c:pt idx="6">
                  <c:v>0.72000000000000097</c:v>
                </c:pt>
                <c:pt idx="7">
                  <c:v>0.84000000000000097</c:v>
                </c:pt>
                <c:pt idx="8">
                  <c:v>0.96000000000000096</c:v>
                </c:pt>
                <c:pt idx="9">
                  <c:v>1.08</c:v>
                </c:pt>
                <c:pt idx="10">
                  <c:v>1.2</c:v>
                </c:pt>
                <c:pt idx="11">
                  <c:v>1.32</c:v>
                </c:pt>
                <c:pt idx="12">
                  <c:v>1.44</c:v>
                </c:pt>
                <c:pt idx="13">
                  <c:v>1.5599999999999981</c:v>
                </c:pt>
                <c:pt idx="14">
                  <c:v>1.680000000000001</c:v>
                </c:pt>
                <c:pt idx="15">
                  <c:v>1.8</c:v>
                </c:pt>
                <c:pt idx="16">
                  <c:v>1.920000000000001</c:v>
                </c:pt>
                <c:pt idx="17">
                  <c:v>2.04</c:v>
                </c:pt>
                <c:pt idx="18">
                  <c:v>2.16</c:v>
                </c:pt>
                <c:pt idx="19">
                  <c:v>2.2799999999999998</c:v>
                </c:pt>
                <c:pt idx="20">
                  <c:v>2.4</c:v>
                </c:pt>
                <c:pt idx="21">
                  <c:v>2.52</c:v>
                </c:pt>
                <c:pt idx="22">
                  <c:v>2.64</c:v>
                </c:pt>
                <c:pt idx="23">
                  <c:v>2.76</c:v>
                </c:pt>
                <c:pt idx="24">
                  <c:v>2.88</c:v>
                </c:pt>
                <c:pt idx="25">
                  <c:v>3</c:v>
                </c:pt>
                <c:pt idx="26">
                  <c:v>3.12</c:v>
                </c:pt>
                <c:pt idx="27">
                  <c:v>3.24</c:v>
                </c:pt>
                <c:pt idx="28">
                  <c:v>3.36</c:v>
                </c:pt>
                <c:pt idx="29">
                  <c:v>3.48</c:v>
                </c:pt>
                <c:pt idx="30">
                  <c:v>3.6</c:v>
                </c:pt>
                <c:pt idx="31">
                  <c:v>3.72</c:v>
                </c:pt>
                <c:pt idx="32">
                  <c:v>3.84</c:v>
                </c:pt>
                <c:pt idx="33">
                  <c:v>3.96</c:v>
                </c:pt>
                <c:pt idx="34">
                  <c:v>4.08</c:v>
                </c:pt>
                <c:pt idx="35">
                  <c:v>4.2</c:v>
                </c:pt>
                <c:pt idx="36">
                  <c:v>4.3199999999999976</c:v>
                </c:pt>
                <c:pt idx="37">
                  <c:v>4.4400000000000004</c:v>
                </c:pt>
                <c:pt idx="38">
                  <c:v>4.5599999999999996</c:v>
                </c:pt>
                <c:pt idx="39">
                  <c:v>4.68</c:v>
                </c:pt>
                <c:pt idx="40">
                  <c:v>4.8</c:v>
                </c:pt>
                <c:pt idx="41">
                  <c:v>4.92</c:v>
                </c:pt>
                <c:pt idx="42">
                  <c:v>5.04</c:v>
                </c:pt>
                <c:pt idx="43">
                  <c:v>5.1599999999999966</c:v>
                </c:pt>
                <c:pt idx="44">
                  <c:v>5.28</c:v>
                </c:pt>
                <c:pt idx="45">
                  <c:v>5.3999999999999986</c:v>
                </c:pt>
                <c:pt idx="46">
                  <c:v>5.52</c:v>
                </c:pt>
                <c:pt idx="47">
                  <c:v>5.64</c:v>
                </c:pt>
                <c:pt idx="48">
                  <c:v>5.7600000000000007</c:v>
                </c:pt>
                <c:pt idx="49">
                  <c:v>5.88</c:v>
                </c:pt>
                <c:pt idx="50">
                  <c:v>6</c:v>
                </c:pt>
                <c:pt idx="51">
                  <c:v>6.1199999999999974</c:v>
                </c:pt>
                <c:pt idx="52">
                  <c:v>6.24</c:v>
                </c:pt>
                <c:pt idx="53">
                  <c:v>6.3599999999999977</c:v>
                </c:pt>
                <c:pt idx="54">
                  <c:v>6.48</c:v>
                </c:pt>
                <c:pt idx="55">
                  <c:v>6.6</c:v>
                </c:pt>
                <c:pt idx="56">
                  <c:v>6.72</c:v>
                </c:pt>
                <c:pt idx="57">
                  <c:v>6.84</c:v>
                </c:pt>
                <c:pt idx="58">
                  <c:v>6.96</c:v>
                </c:pt>
                <c:pt idx="59">
                  <c:v>7.08</c:v>
                </c:pt>
                <c:pt idx="60">
                  <c:v>7.2</c:v>
                </c:pt>
                <c:pt idx="61">
                  <c:v>7.3199999999999976</c:v>
                </c:pt>
                <c:pt idx="62">
                  <c:v>7.44</c:v>
                </c:pt>
                <c:pt idx="63">
                  <c:v>7.56</c:v>
                </c:pt>
                <c:pt idx="64">
                  <c:v>7.68</c:v>
                </c:pt>
                <c:pt idx="65">
                  <c:v>7.8</c:v>
                </c:pt>
                <c:pt idx="66">
                  <c:v>7.9200000000000008</c:v>
                </c:pt>
                <c:pt idx="67">
                  <c:v>8.0400000000000009</c:v>
                </c:pt>
                <c:pt idx="68">
                  <c:v>8.16</c:v>
                </c:pt>
                <c:pt idx="69">
                  <c:v>8.2800000000000011</c:v>
                </c:pt>
                <c:pt idx="70">
                  <c:v>8.4</c:v>
                </c:pt>
                <c:pt idx="71">
                  <c:v>8.52</c:v>
                </c:pt>
                <c:pt idx="72">
                  <c:v>8.64</c:v>
                </c:pt>
                <c:pt idx="73">
                  <c:v>8.76</c:v>
                </c:pt>
                <c:pt idx="74">
                  <c:v>8.8800000000000008</c:v>
                </c:pt>
                <c:pt idx="75">
                  <c:v>9</c:v>
                </c:pt>
                <c:pt idx="76">
                  <c:v>9.120000000000001</c:v>
                </c:pt>
                <c:pt idx="77">
                  <c:v>9.24</c:v>
                </c:pt>
                <c:pt idx="78">
                  <c:v>9.3600000000000048</c:v>
                </c:pt>
                <c:pt idx="79">
                  <c:v>9.48</c:v>
                </c:pt>
                <c:pt idx="80">
                  <c:v>9.6</c:v>
                </c:pt>
                <c:pt idx="81">
                  <c:v>9.7200000000000006</c:v>
                </c:pt>
                <c:pt idx="82">
                  <c:v>9.84</c:v>
                </c:pt>
                <c:pt idx="83">
                  <c:v>9.9600000000000026</c:v>
                </c:pt>
                <c:pt idx="84">
                  <c:v>10.08</c:v>
                </c:pt>
                <c:pt idx="85">
                  <c:v>10.199999999999999</c:v>
                </c:pt>
                <c:pt idx="86">
                  <c:v>10.32</c:v>
                </c:pt>
                <c:pt idx="87">
                  <c:v>10.44</c:v>
                </c:pt>
                <c:pt idx="88">
                  <c:v>10.56</c:v>
                </c:pt>
                <c:pt idx="89">
                  <c:v>10.68</c:v>
                </c:pt>
                <c:pt idx="90">
                  <c:v>10.8</c:v>
                </c:pt>
                <c:pt idx="91">
                  <c:v>10.92</c:v>
                </c:pt>
                <c:pt idx="92">
                  <c:v>11.04</c:v>
                </c:pt>
                <c:pt idx="93">
                  <c:v>11.16</c:v>
                </c:pt>
                <c:pt idx="94">
                  <c:v>11.28</c:v>
                </c:pt>
                <c:pt idx="95">
                  <c:v>11.4</c:v>
                </c:pt>
                <c:pt idx="96">
                  <c:v>11.52</c:v>
                </c:pt>
                <c:pt idx="97">
                  <c:v>11.64004629629631</c:v>
                </c:pt>
                <c:pt idx="98">
                  <c:v>11.759953703703699</c:v>
                </c:pt>
                <c:pt idx="99">
                  <c:v>11.87997685185185</c:v>
                </c:pt>
                <c:pt idx="100">
                  <c:v>12</c:v>
                </c:pt>
              </c:numCache>
            </c:numRef>
          </c:xVal>
          <c:yVal>
            <c:numRef>
              <c:f>'am4,5,6,7,136,137 %'!$G$46:$G$146</c:f>
              <c:numCache>
                <c:formatCode>0.00E+00</c:formatCode>
                <c:ptCount val="101"/>
                <c:pt idx="0">
                  <c:v>1.64796E-2</c:v>
                </c:pt>
                <c:pt idx="1">
                  <c:v>26.867999999999999</c:v>
                </c:pt>
                <c:pt idx="2">
                  <c:v>36.363999999999997</c:v>
                </c:pt>
                <c:pt idx="3">
                  <c:v>37.260000000000012</c:v>
                </c:pt>
                <c:pt idx="4">
                  <c:v>37.374000000000002</c:v>
                </c:pt>
                <c:pt idx="5">
                  <c:v>37.488999999999997</c:v>
                </c:pt>
                <c:pt idx="6">
                  <c:v>37.603000000000009</c:v>
                </c:pt>
                <c:pt idx="7">
                  <c:v>37.717000000000013</c:v>
                </c:pt>
                <c:pt idx="8">
                  <c:v>37.831000000000003</c:v>
                </c:pt>
                <c:pt idx="9">
                  <c:v>37.924000000000007</c:v>
                </c:pt>
                <c:pt idx="10">
                  <c:v>38.005000000000003</c:v>
                </c:pt>
                <c:pt idx="11">
                  <c:v>38.087000000000003</c:v>
                </c:pt>
                <c:pt idx="12">
                  <c:v>38.168000000000013</c:v>
                </c:pt>
                <c:pt idx="13">
                  <c:v>38.25</c:v>
                </c:pt>
                <c:pt idx="14">
                  <c:v>38.331000000000003</c:v>
                </c:pt>
                <c:pt idx="15">
                  <c:v>38.412999999999997</c:v>
                </c:pt>
                <c:pt idx="16">
                  <c:v>38.494</c:v>
                </c:pt>
                <c:pt idx="17">
                  <c:v>38.575000000000003</c:v>
                </c:pt>
                <c:pt idx="18">
                  <c:v>38.655000000000001</c:v>
                </c:pt>
                <c:pt idx="19">
                  <c:v>38.736000000000011</c:v>
                </c:pt>
                <c:pt idx="20">
                  <c:v>38.816000000000003</c:v>
                </c:pt>
                <c:pt idx="21">
                  <c:v>38.896000000000001</c:v>
                </c:pt>
                <c:pt idx="22">
                  <c:v>38.976999999999997</c:v>
                </c:pt>
                <c:pt idx="23">
                  <c:v>39.057000000000002</c:v>
                </c:pt>
                <c:pt idx="24">
                  <c:v>39.137</c:v>
                </c:pt>
                <c:pt idx="25">
                  <c:v>39.217000000000013</c:v>
                </c:pt>
                <c:pt idx="26">
                  <c:v>39.297000000000011</c:v>
                </c:pt>
                <c:pt idx="27">
                  <c:v>39.375999999999998</c:v>
                </c:pt>
                <c:pt idx="28">
                  <c:v>39.454999999999998</c:v>
                </c:pt>
                <c:pt idx="29">
                  <c:v>39.535000000000011</c:v>
                </c:pt>
                <c:pt idx="30">
                  <c:v>39.613999999999997</c:v>
                </c:pt>
                <c:pt idx="31">
                  <c:v>39.693000000000012</c:v>
                </c:pt>
                <c:pt idx="32">
                  <c:v>39.77300000000001</c:v>
                </c:pt>
                <c:pt idx="33">
                  <c:v>39.851999999999997</c:v>
                </c:pt>
                <c:pt idx="34">
                  <c:v>39.93</c:v>
                </c:pt>
                <c:pt idx="35">
                  <c:v>40.007000000000012</c:v>
                </c:pt>
                <c:pt idx="36">
                  <c:v>40.084000000000003</c:v>
                </c:pt>
                <c:pt idx="37">
                  <c:v>40.162000000000013</c:v>
                </c:pt>
                <c:pt idx="38">
                  <c:v>40.239000000000011</c:v>
                </c:pt>
                <c:pt idx="39">
                  <c:v>40.316000000000003</c:v>
                </c:pt>
                <c:pt idx="40">
                  <c:v>40.393000000000001</c:v>
                </c:pt>
                <c:pt idx="41">
                  <c:v>40.47</c:v>
                </c:pt>
                <c:pt idx="42">
                  <c:v>40.548000000000002</c:v>
                </c:pt>
                <c:pt idx="43">
                  <c:v>40.625000000000043</c:v>
                </c:pt>
                <c:pt idx="44">
                  <c:v>40.702000000000012</c:v>
                </c:pt>
                <c:pt idx="45">
                  <c:v>40.779000000000011</c:v>
                </c:pt>
                <c:pt idx="46">
                  <c:v>40.856999999999999</c:v>
                </c:pt>
                <c:pt idx="47">
                  <c:v>40.933999999999997</c:v>
                </c:pt>
                <c:pt idx="48">
                  <c:v>41.011000000000003</c:v>
                </c:pt>
                <c:pt idx="49">
                  <c:v>41.088000000000001</c:v>
                </c:pt>
                <c:pt idx="50">
                  <c:v>41.166000000000011</c:v>
                </c:pt>
                <c:pt idx="51">
                  <c:v>41.243000000000002</c:v>
                </c:pt>
                <c:pt idx="52">
                  <c:v>41.32</c:v>
                </c:pt>
                <c:pt idx="53">
                  <c:v>41.397000000000013</c:v>
                </c:pt>
                <c:pt idx="54">
                  <c:v>41.473999999999997</c:v>
                </c:pt>
                <c:pt idx="55">
                  <c:v>41.552</c:v>
                </c:pt>
                <c:pt idx="56">
                  <c:v>41.629000000000012</c:v>
                </c:pt>
                <c:pt idx="57">
                  <c:v>41.70600000000001</c:v>
                </c:pt>
                <c:pt idx="58">
                  <c:v>41.783000000000001</c:v>
                </c:pt>
                <c:pt idx="59">
                  <c:v>41.859000000000002</c:v>
                </c:pt>
                <c:pt idx="60">
                  <c:v>41.935000000000002</c:v>
                </c:pt>
                <c:pt idx="61">
                  <c:v>42.01</c:v>
                </c:pt>
                <c:pt idx="62">
                  <c:v>42.086000000000013</c:v>
                </c:pt>
                <c:pt idx="63">
                  <c:v>42.161000000000001</c:v>
                </c:pt>
                <c:pt idx="64">
                  <c:v>42.236000000000011</c:v>
                </c:pt>
                <c:pt idx="65">
                  <c:v>42.311999999999998</c:v>
                </c:pt>
                <c:pt idx="66">
                  <c:v>42.387</c:v>
                </c:pt>
                <c:pt idx="67">
                  <c:v>42.462000000000003</c:v>
                </c:pt>
                <c:pt idx="68">
                  <c:v>42.537000000000013</c:v>
                </c:pt>
                <c:pt idx="69">
                  <c:v>42.610999999999997</c:v>
                </c:pt>
                <c:pt idx="70">
                  <c:v>42.686</c:v>
                </c:pt>
                <c:pt idx="71">
                  <c:v>42.760000000000012</c:v>
                </c:pt>
                <c:pt idx="72">
                  <c:v>42.835000000000001</c:v>
                </c:pt>
                <c:pt idx="73">
                  <c:v>42.91</c:v>
                </c:pt>
                <c:pt idx="74">
                  <c:v>42.984000000000002</c:v>
                </c:pt>
                <c:pt idx="75">
                  <c:v>43.058999999999997</c:v>
                </c:pt>
                <c:pt idx="76">
                  <c:v>43.132000000000012</c:v>
                </c:pt>
                <c:pt idx="77">
                  <c:v>43.206000000000003</c:v>
                </c:pt>
                <c:pt idx="78">
                  <c:v>43.28</c:v>
                </c:pt>
                <c:pt idx="79">
                  <c:v>43.353999999999999</c:v>
                </c:pt>
                <c:pt idx="80">
                  <c:v>43.427</c:v>
                </c:pt>
                <c:pt idx="81">
                  <c:v>43.500999999999998</c:v>
                </c:pt>
                <c:pt idx="82">
                  <c:v>43.575000000000003</c:v>
                </c:pt>
                <c:pt idx="83">
                  <c:v>43.648000000000003</c:v>
                </c:pt>
                <c:pt idx="84">
                  <c:v>43.721000000000011</c:v>
                </c:pt>
                <c:pt idx="85">
                  <c:v>43.794000000000011</c:v>
                </c:pt>
                <c:pt idx="86">
                  <c:v>43.866999999999997</c:v>
                </c:pt>
                <c:pt idx="87">
                  <c:v>43.94</c:v>
                </c:pt>
                <c:pt idx="88">
                  <c:v>44.013000000000012</c:v>
                </c:pt>
                <c:pt idx="89">
                  <c:v>44.086000000000013</c:v>
                </c:pt>
                <c:pt idx="90">
                  <c:v>44.158000000000001</c:v>
                </c:pt>
                <c:pt idx="91">
                  <c:v>44.231000000000009</c:v>
                </c:pt>
                <c:pt idx="92">
                  <c:v>44.304000000000002</c:v>
                </c:pt>
                <c:pt idx="93">
                  <c:v>44.375999999999998</c:v>
                </c:pt>
                <c:pt idx="94">
                  <c:v>44.448</c:v>
                </c:pt>
                <c:pt idx="95">
                  <c:v>44.52</c:v>
                </c:pt>
                <c:pt idx="96">
                  <c:v>44.592000000000013</c:v>
                </c:pt>
                <c:pt idx="97">
                  <c:v>44.664000000000001</c:v>
                </c:pt>
                <c:pt idx="98">
                  <c:v>44.736000000000011</c:v>
                </c:pt>
                <c:pt idx="99">
                  <c:v>44.808</c:v>
                </c:pt>
                <c:pt idx="100">
                  <c:v>44.88</c:v>
                </c:pt>
              </c:numCache>
            </c:numRef>
          </c:yVal>
          <c:smooth val="0"/>
        </c:ser>
        <c:ser>
          <c:idx val="6"/>
          <c:order val="6"/>
          <c:spPr>
            <a:ln w="28575">
              <a:solidFill>
                <a:schemeClr val="tx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'am4,5,6,7,136,137 %'!$H$46:$H$155</c:f>
              <c:numCache>
                <c:formatCode>General</c:formatCode>
                <c:ptCount val="110"/>
                <c:pt idx="0">
                  <c:v>0</c:v>
                </c:pt>
                <c:pt idx="1">
                  <c:v>4.1666666666666699E-2</c:v>
                </c:pt>
                <c:pt idx="2">
                  <c:v>0.12</c:v>
                </c:pt>
                <c:pt idx="3">
                  <c:v>0.24</c:v>
                </c:pt>
                <c:pt idx="4">
                  <c:v>0.25</c:v>
                </c:pt>
                <c:pt idx="5">
                  <c:v>0.36</c:v>
                </c:pt>
                <c:pt idx="6">
                  <c:v>0.48</c:v>
                </c:pt>
                <c:pt idx="7">
                  <c:v>0.60000000000000098</c:v>
                </c:pt>
                <c:pt idx="8">
                  <c:v>0.72000000000000097</c:v>
                </c:pt>
                <c:pt idx="9">
                  <c:v>0.84000000000000097</c:v>
                </c:pt>
                <c:pt idx="10">
                  <c:v>0.96000000000000096</c:v>
                </c:pt>
                <c:pt idx="11">
                  <c:v>1</c:v>
                </c:pt>
                <c:pt idx="12">
                  <c:v>1.08</c:v>
                </c:pt>
                <c:pt idx="13">
                  <c:v>1.2</c:v>
                </c:pt>
                <c:pt idx="14">
                  <c:v>1.32</c:v>
                </c:pt>
                <c:pt idx="15">
                  <c:v>1.44</c:v>
                </c:pt>
                <c:pt idx="16">
                  <c:v>1.5599999999999981</c:v>
                </c:pt>
                <c:pt idx="17">
                  <c:v>1.680000000000001</c:v>
                </c:pt>
                <c:pt idx="18">
                  <c:v>1.8</c:v>
                </c:pt>
                <c:pt idx="19">
                  <c:v>1.920000000000001</c:v>
                </c:pt>
                <c:pt idx="20">
                  <c:v>2</c:v>
                </c:pt>
                <c:pt idx="21">
                  <c:v>2.04</c:v>
                </c:pt>
                <c:pt idx="22">
                  <c:v>2.16</c:v>
                </c:pt>
                <c:pt idx="23">
                  <c:v>2.2799999999999998</c:v>
                </c:pt>
                <c:pt idx="24">
                  <c:v>2.4</c:v>
                </c:pt>
                <c:pt idx="25">
                  <c:v>2.52</c:v>
                </c:pt>
                <c:pt idx="26">
                  <c:v>2.64</c:v>
                </c:pt>
                <c:pt idx="27">
                  <c:v>2.76</c:v>
                </c:pt>
                <c:pt idx="28">
                  <c:v>2.88</c:v>
                </c:pt>
                <c:pt idx="29">
                  <c:v>3</c:v>
                </c:pt>
                <c:pt idx="30">
                  <c:v>3.12</c:v>
                </c:pt>
                <c:pt idx="31">
                  <c:v>3.24</c:v>
                </c:pt>
                <c:pt idx="32">
                  <c:v>3.36</c:v>
                </c:pt>
                <c:pt idx="33">
                  <c:v>3.48</c:v>
                </c:pt>
                <c:pt idx="34">
                  <c:v>3.6</c:v>
                </c:pt>
                <c:pt idx="35">
                  <c:v>3.72</c:v>
                </c:pt>
                <c:pt idx="36">
                  <c:v>3.84</c:v>
                </c:pt>
                <c:pt idx="37">
                  <c:v>3.96</c:v>
                </c:pt>
                <c:pt idx="38">
                  <c:v>4</c:v>
                </c:pt>
                <c:pt idx="39">
                  <c:v>4.08</c:v>
                </c:pt>
                <c:pt idx="40">
                  <c:v>4.2</c:v>
                </c:pt>
                <c:pt idx="41">
                  <c:v>4.3199999999999976</c:v>
                </c:pt>
                <c:pt idx="42">
                  <c:v>4.4400000000000004</c:v>
                </c:pt>
                <c:pt idx="43">
                  <c:v>4.5599999999999996</c:v>
                </c:pt>
                <c:pt idx="44">
                  <c:v>4.68</c:v>
                </c:pt>
                <c:pt idx="45">
                  <c:v>4.8</c:v>
                </c:pt>
                <c:pt idx="46">
                  <c:v>4.92</c:v>
                </c:pt>
                <c:pt idx="47">
                  <c:v>5.04</c:v>
                </c:pt>
                <c:pt idx="48">
                  <c:v>5.1599999999999966</c:v>
                </c:pt>
                <c:pt idx="49">
                  <c:v>5.28</c:v>
                </c:pt>
                <c:pt idx="50">
                  <c:v>5.3999999999999986</c:v>
                </c:pt>
                <c:pt idx="51">
                  <c:v>5.52</c:v>
                </c:pt>
                <c:pt idx="52">
                  <c:v>5.64</c:v>
                </c:pt>
                <c:pt idx="53">
                  <c:v>5.7600000000000007</c:v>
                </c:pt>
                <c:pt idx="54">
                  <c:v>5.88</c:v>
                </c:pt>
                <c:pt idx="55">
                  <c:v>6</c:v>
                </c:pt>
                <c:pt idx="56">
                  <c:v>6.1199999999999974</c:v>
                </c:pt>
                <c:pt idx="57">
                  <c:v>6.24</c:v>
                </c:pt>
                <c:pt idx="58">
                  <c:v>6.3599999999999977</c:v>
                </c:pt>
                <c:pt idx="59">
                  <c:v>6.48</c:v>
                </c:pt>
                <c:pt idx="60">
                  <c:v>6.6</c:v>
                </c:pt>
                <c:pt idx="61">
                  <c:v>6.72</c:v>
                </c:pt>
                <c:pt idx="62">
                  <c:v>6.84</c:v>
                </c:pt>
                <c:pt idx="63">
                  <c:v>6.96</c:v>
                </c:pt>
                <c:pt idx="64">
                  <c:v>7</c:v>
                </c:pt>
                <c:pt idx="65">
                  <c:v>7.08</c:v>
                </c:pt>
                <c:pt idx="66">
                  <c:v>7.2</c:v>
                </c:pt>
                <c:pt idx="67">
                  <c:v>7.3199999999999976</c:v>
                </c:pt>
                <c:pt idx="68">
                  <c:v>7.44</c:v>
                </c:pt>
                <c:pt idx="69">
                  <c:v>7.56</c:v>
                </c:pt>
                <c:pt idx="70">
                  <c:v>7.68</c:v>
                </c:pt>
                <c:pt idx="71">
                  <c:v>7.8</c:v>
                </c:pt>
                <c:pt idx="72">
                  <c:v>7.9200000000000008</c:v>
                </c:pt>
                <c:pt idx="73">
                  <c:v>8</c:v>
                </c:pt>
                <c:pt idx="74">
                  <c:v>8.0400000000000009</c:v>
                </c:pt>
                <c:pt idx="75">
                  <c:v>8.16</c:v>
                </c:pt>
                <c:pt idx="76">
                  <c:v>8.2800000000000011</c:v>
                </c:pt>
                <c:pt idx="77">
                  <c:v>8.4</c:v>
                </c:pt>
                <c:pt idx="78">
                  <c:v>8.52</c:v>
                </c:pt>
                <c:pt idx="79">
                  <c:v>8.64</c:v>
                </c:pt>
                <c:pt idx="80">
                  <c:v>8.76</c:v>
                </c:pt>
                <c:pt idx="81">
                  <c:v>8.8800000000000008</c:v>
                </c:pt>
                <c:pt idx="82">
                  <c:v>9</c:v>
                </c:pt>
                <c:pt idx="83">
                  <c:v>9.120000000000001</c:v>
                </c:pt>
                <c:pt idx="84">
                  <c:v>9.24</c:v>
                </c:pt>
                <c:pt idx="85">
                  <c:v>9.3600000000000048</c:v>
                </c:pt>
                <c:pt idx="86">
                  <c:v>9.48</c:v>
                </c:pt>
                <c:pt idx="87">
                  <c:v>9.6</c:v>
                </c:pt>
                <c:pt idx="88">
                  <c:v>9.7200000000000006</c:v>
                </c:pt>
                <c:pt idx="89">
                  <c:v>9.84</c:v>
                </c:pt>
                <c:pt idx="90">
                  <c:v>9.9600000000000026</c:v>
                </c:pt>
                <c:pt idx="91">
                  <c:v>10</c:v>
                </c:pt>
                <c:pt idx="92">
                  <c:v>10.08</c:v>
                </c:pt>
                <c:pt idx="93">
                  <c:v>10.199999999999999</c:v>
                </c:pt>
                <c:pt idx="94">
                  <c:v>10.32</c:v>
                </c:pt>
                <c:pt idx="95">
                  <c:v>10.44</c:v>
                </c:pt>
                <c:pt idx="96">
                  <c:v>10.56</c:v>
                </c:pt>
                <c:pt idx="97">
                  <c:v>10.68</c:v>
                </c:pt>
                <c:pt idx="98">
                  <c:v>10.8</c:v>
                </c:pt>
                <c:pt idx="99">
                  <c:v>10.92</c:v>
                </c:pt>
                <c:pt idx="100">
                  <c:v>11</c:v>
                </c:pt>
                <c:pt idx="101">
                  <c:v>11.04</c:v>
                </c:pt>
                <c:pt idx="102">
                  <c:v>11.16</c:v>
                </c:pt>
                <c:pt idx="103">
                  <c:v>11.28</c:v>
                </c:pt>
                <c:pt idx="104">
                  <c:v>11.4</c:v>
                </c:pt>
                <c:pt idx="105">
                  <c:v>11.52</c:v>
                </c:pt>
                <c:pt idx="106">
                  <c:v>11.64004629629631</c:v>
                </c:pt>
                <c:pt idx="107">
                  <c:v>11.759953703703699</c:v>
                </c:pt>
                <c:pt idx="108">
                  <c:v>11.87997685185185</c:v>
                </c:pt>
                <c:pt idx="109">
                  <c:v>12</c:v>
                </c:pt>
              </c:numCache>
            </c:numRef>
          </c:xVal>
          <c:yVal>
            <c:numRef>
              <c:f>'am4,5,6,7,136,137 %'!$I$46:$I$155</c:f>
              <c:numCache>
                <c:formatCode>0.00E+00</c:formatCode>
                <c:ptCount val="110"/>
                <c:pt idx="0">
                  <c:v>4.0265599999999999E-2</c:v>
                </c:pt>
                <c:pt idx="1">
                  <c:v>28.000999999999991</c:v>
                </c:pt>
                <c:pt idx="2">
                  <c:v>30.427</c:v>
                </c:pt>
                <c:pt idx="3">
                  <c:v>30.484000000000002</c:v>
                </c:pt>
                <c:pt idx="4">
                  <c:v>30.487999999999989</c:v>
                </c:pt>
                <c:pt idx="5">
                  <c:v>30.532999999999991</c:v>
                </c:pt>
                <c:pt idx="6">
                  <c:v>30.581</c:v>
                </c:pt>
                <c:pt idx="7">
                  <c:v>30.630000000000031</c:v>
                </c:pt>
                <c:pt idx="8">
                  <c:v>30.678000000000001</c:v>
                </c:pt>
                <c:pt idx="9">
                  <c:v>30.727</c:v>
                </c:pt>
                <c:pt idx="10">
                  <c:v>30.774999999999999</c:v>
                </c:pt>
                <c:pt idx="11">
                  <c:v>30.791</c:v>
                </c:pt>
                <c:pt idx="12">
                  <c:v>30.824000000000009</c:v>
                </c:pt>
                <c:pt idx="13">
                  <c:v>30.872</c:v>
                </c:pt>
                <c:pt idx="14">
                  <c:v>30.919999999999991</c:v>
                </c:pt>
                <c:pt idx="15">
                  <c:v>30.968999999999969</c:v>
                </c:pt>
                <c:pt idx="16">
                  <c:v>31.016999999999999</c:v>
                </c:pt>
                <c:pt idx="17">
                  <c:v>31.064999999999991</c:v>
                </c:pt>
                <c:pt idx="18">
                  <c:v>31.113000000000032</c:v>
                </c:pt>
                <c:pt idx="19">
                  <c:v>31.161000000000001</c:v>
                </c:pt>
                <c:pt idx="20">
                  <c:v>31.192999999999991</c:v>
                </c:pt>
                <c:pt idx="21">
                  <c:v>31.208999999999989</c:v>
                </c:pt>
                <c:pt idx="22">
                  <c:v>31.257999999999999</c:v>
                </c:pt>
                <c:pt idx="23">
                  <c:v>31.306000000000001</c:v>
                </c:pt>
                <c:pt idx="24">
                  <c:v>31.353999999999999</c:v>
                </c:pt>
                <c:pt idx="25">
                  <c:v>31.40199999999999</c:v>
                </c:pt>
                <c:pt idx="26">
                  <c:v>31.44899999999997</c:v>
                </c:pt>
                <c:pt idx="27">
                  <c:v>31.497</c:v>
                </c:pt>
                <c:pt idx="28">
                  <c:v>31.545000000000002</c:v>
                </c:pt>
                <c:pt idx="29">
                  <c:v>31.593</c:v>
                </c:pt>
                <c:pt idx="30">
                  <c:v>31.641000000000009</c:v>
                </c:pt>
                <c:pt idx="31">
                  <c:v>31.687999999999999</c:v>
                </c:pt>
                <c:pt idx="32">
                  <c:v>31.73599999999999</c:v>
                </c:pt>
                <c:pt idx="33">
                  <c:v>31.783999999999999</c:v>
                </c:pt>
                <c:pt idx="34">
                  <c:v>31.831000000000021</c:v>
                </c:pt>
                <c:pt idx="35">
                  <c:v>31.879000000000001</c:v>
                </c:pt>
                <c:pt idx="36">
                  <c:v>31.927</c:v>
                </c:pt>
                <c:pt idx="37">
                  <c:v>31.974</c:v>
                </c:pt>
                <c:pt idx="38">
                  <c:v>31.99</c:v>
                </c:pt>
                <c:pt idx="39">
                  <c:v>32.022000000000013</c:v>
                </c:pt>
                <c:pt idx="40">
                  <c:v>32.06900000000001</c:v>
                </c:pt>
                <c:pt idx="41">
                  <c:v>32.116</c:v>
                </c:pt>
                <c:pt idx="42">
                  <c:v>32.164000000000001</c:v>
                </c:pt>
                <c:pt idx="43">
                  <c:v>32.211000000000013</c:v>
                </c:pt>
                <c:pt idx="44">
                  <c:v>32.258000000000003</c:v>
                </c:pt>
                <c:pt idx="45">
                  <c:v>32.305999999999997</c:v>
                </c:pt>
                <c:pt idx="46">
                  <c:v>32.353000000000002</c:v>
                </c:pt>
                <c:pt idx="47">
                  <c:v>32.4</c:v>
                </c:pt>
                <c:pt idx="48">
                  <c:v>32.447000000000003</c:v>
                </c:pt>
                <c:pt idx="49">
                  <c:v>32.494</c:v>
                </c:pt>
                <c:pt idx="50">
                  <c:v>32.540999999999997</c:v>
                </c:pt>
                <c:pt idx="51">
                  <c:v>32.588000000000001</c:v>
                </c:pt>
                <c:pt idx="52">
                  <c:v>32.635000000000012</c:v>
                </c:pt>
                <c:pt idx="53">
                  <c:v>32.682000000000002</c:v>
                </c:pt>
                <c:pt idx="54">
                  <c:v>32.729000000000013</c:v>
                </c:pt>
                <c:pt idx="55">
                  <c:v>32.77600000000001</c:v>
                </c:pt>
                <c:pt idx="56">
                  <c:v>32.823</c:v>
                </c:pt>
                <c:pt idx="57">
                  <c:v>32.869999999999997</c:v>
                </c:pt>
                <c:pt idx="58">
                  <c:v>32.917000000000002</c:v>
                </c:pt>
                <c:pt idx="59">
                  <c:v>32.963000000000001</c:v>
                </c:pt>
                <c:pt idx="60">
                  <c:v>33.01</c:v>
                </c:pt>
                <c:pt idx="61">
                  <c:v>33.057000000000002</c:v>
                </c:pt>
                <c:pt idx="62">
                  <c:v>33.103000000000002</c:v>
                </c:pt>
                <c:pt idx="63">
                  <c:v>33.15</c:v>
                </c:pt>
                <c:pt idx="64">
                  <c:v>33.165000000000013</c:v>
                </c:pt>
                <c:pt idx="65">
                  <c:v>33.196000000000012</c:v>
                </c:pt>
                <c:pt idx="66">
                  <c:v>33.243000000000002</c:v>
                </c:pt>
                <c:pt idx="67">
                  <c:v>33.289000000000001</c:v>
                </c:pt>
                <c:pt idx="68">
                  <c:v>33.336000000000013</c:v>
                </c:pt>
                <c:pt idx="69">
                  <c:v>33.381999999999998</c:v>
                </c:pt>
                <c:pt idx="70">
                  <c:v>33.429000000000009</c:v>
                </c:pt>
                <c:pt idx="71">
                  <c:v>33.475000000000001</c:v>
                </c:pt>
                <c:pt idx="72">
                  <c:v>33.521000000000001</c:v>
                </c:pt>
                <c:pt idx="73">
                  <c:v>33.552</c:v>
                </c:pt>
                <c:pt idx="74">
                  <c:v>33.568000000000012</c:v>
                </c:pt>
                <c:pt idx="75">
                  <c:v>33.613999999999997</c:v>
                </c:pt>
                <c:pt idx="76">
                  <c:v>33.660000000000011</c:v>
                </c:pt>
                <c:pt idx="77">
                  <c:v>33.706000000000003</c:v>
                </c:pt>
                <c:pt idx="78">
                  <c:v>33.752000000000002</c:v>
                </c:pt>
                <c:pt idx="79">
                  <c:v>33.798000000000052</c:v>
                </c:pt>
                <c:pt idx="80">
                  <c:v>33.844000000000001</c:v>
                </c:pt>
                <c:pt idx="81">
                  <c:v>33.89</c:v>
                </c:pt>
                <c:pt idx="82">
                  <c:v>33.936</c:v>
                </c:pt>
                <c:pt idx="83">
                  <c:v>33.981999999999999</c:v>
                </c:pt>
                <c:pt idx="84">
                  <c:v>34.028000000000013</c:v>
                </c:pt>
                <c:pt idx="85">
                  <c:v>34.074000000000012</c:v>
                </c:pt>
                <c:pt idx="86">
                  <c:v>34.120000000000012</c:v>
                </c:pt>
                <c:pt idx="87">
                  <c:v>34.166000000000011</c:v>
                </c:pt>
                <c:pt idx="88">
                  <c:v>34.212000000000003</c:v>
                </c:pt>
                <c:pt idx="89">
                  <c:v>34.256999999999998</c:v>
                </c:pt>
                <c:pt idx="90">
                  <c:v>34.302999999999997</c:v>
                </c:pt>
                <c:pt idx="91">
                  <c:v>34.317999999999998</c:v>
                </c:pt>
                <c:pt idx="92">
                  <c:v>34.348999999999997</c:v>
                </c:pt>
                <c:pt idx="93">
                  <c:v>34.394000000000013</c:v>
                </c:pt>
                <c:pt idx="94">
                  <c:v>34.44</c:v>
                </c:pt>
                <c:pt idx="95">
                  <c:v>34.484999999999999</c:v>
                </c:pt>
                <c:pt idx="96">
                  <c:v>34.531000000000013</c:v>
                </c:pt>
                <c:pt idx="97">
                  <c:v>34.577000000000012</c:v>
                </c:pt>
                <c:pt idx="98">
                  <c:v>34.622000000000043</c:v>
                </c:pt>
                <c:pt idx="99">
                  <c:v>34.667000000000009</c:v>
                </c:pt>
                <c:pt idx="100">
                  <c:v>34.69800000000005</c:v>
                </c:pt>
                <c:pt idx="101">
                  <c:v>34.713000000000001</c:v>
                </c:pt>
                <c:pt idx="102">
                  <c:v>34.758000000000003</c:v>
                </c:pt>
                <c:pt idx="103">
                  <c:v>34.802999999999997</c:v>
                </c:pt>
                <c:pt idx="104">
                  <c:v>34.848999999999997</c:v>
                </c:pt>
                <c:pt idx="105">
                  <c:v>34.894000000000013</c:v>
                </c:pt>
                <c:pt idx="106">
                  <c:v>34.939</c:v>
                </c:pt>
                <c:pt idx="107">
                  <c:v>34.984000000000002</c:v>
                </c:pt>
                <c:pt idx="108">
                  <c:v>35.029000000000011</c:v>
                </c:pt>
                <c:pt idx="109">
                  <c:v>35.075000000000003</c:v>
                </c:pt>
              </c:numCache>
            </c:numRef>
          </c:yVal>
          <c:smooth val="0"/>
        </c:ser>
        <c:ser>
          <c:idx val="7"/>
          <c:order val="7"/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'am4,5,6,7,136,137 %'!$J$46:$J$146</c:f>
              <c:numCache>
                <c:formatCode>General</c:formatCode>
                <c:ptCount val="101"/>
                <c:pt idx="0">
                  <c:v>0</c:v>
                </c:pt>
                <c:pt idx="1">
                  <c:v>1.9081006944444501E-4</c:v>
                </c:pt>
                <c:pt idx="2">
                  <c:v>3.8162013888888899E-4</c:v>
                </c:pt>
                <c:pt idx="3">
                  <c:v>7.6324027777777798E-4</c:v>
                </c:pt>
                <c:pt idx="4">
                  <c:v>1.52648043981482E-3</c:v>
                </c:pt>
                <c:pt idx="5">
                  <c:v>3.0529609953703699E-3</c:v>
                </c:pt>
                <c:pt idx="6">
                  <c:v>6.1059218749999903E-3</c:v>
                </c:pt>
                <c:pt idx="7">
                  <c:v>1.221184375E-2</c:v>
                </c:pt>
                <c:pt idx="8">
                  <c:v>2.4423687615740802E-2</c:v>
                </c:pt>
                <c:pt idx="9">
                  <c:v>4.8847375115740797E-2</c:v>
                </c:pt>
                <c:pt idx="10">
                  <c:v>7.3271062731481498E-2</c:v>
                </c:pt>
                <c:pt idx="11">
                  <c:v>0.122118437847222</c:v>
                </c:pt>
                <c:pt idx="12">
                  <c:v>0.17096581296296301</c:v>
                </c:pt>
                <c:pt idx="13">
                  <c:v>0.21981318807870401</c:v>
                </c:pt>
                <c:pt idx="14">
                  <c:v>0.26866056319444498</c:v>
                </c:pt>
                <c:pt idx="15">
                  <c:v>0.36635531342592598</c:v>
                </c:pt>
                <c:pt idx="16">
                  <c:v>0.46405006365740797</c:v>
                </c:pt>
                <c:pt idx="17">
                  <c:v>0.56174481388889097</c:v>
                </c:pt>
                <c:pt idx="18">
                  <c:v>0.65943956412037097</c:v>
                </c:pt>
                <c:pt idx="19">
                  <c:v>0.75713431435185297</c:v>
                </c:pt>
                <c:pt idx="20">
                  <c:v>0.85482906458333496</c:v>
                </c:pt>
                <c:pt idx="21">
                  <c:v>0.95252381481481496</c:v>
                </c:pt>
                <c:pt idx="22">
                  <c:v>1.0502185650463001</c:v>
                </c:pt>
                <c:pt idx="23">
                  <c:v>1.2456134259259259</c:v>
                </c:pt>
                <c:pt idx="24">
                  <c:v>1.4409953703703691</c:v>
                </c:pt>
                <c:pt idx="25">
                  <c:v>1.8317708333333329</c:v>
                </c:pt>
                <c:pt idx="26">
                  <c:v>2.6133333333333342</c:v>
                </c:pt>
                <c:pt idx="27">
                  <c:v>3.813333333333333</c:v>
                </c:pt>
                <c:pt idx="28">
                  <c:v>5.0133333333333399</c:v>
                </c:pt>
                <c:pt idx="29">
                  <c:v>6.21333333333334</c:v>
                </c:pt>
                <c:pt idx="30">
                  <c:v>7.4133333333333411</c:v>
                </c:pt>
                <c:pt idx="31">
                  <c:v>8.6133333333333333</c:v>
                </c:pt>
                <c:pt idx="32">
                  <c:v>9.8133333333333326</c:v>
                </c:pt>
                <c:pt idx="33">
                  <c:v>11.01333333333333</c:v>
                </c:pt>
                <c:pt idx="34">
                  <c:v>12.21331018518516</c:v>
                </c:pt>
              </c:numCache>
            </c:numRef>
          </c:xVal>
          <c:yVal>
            <c:numRef>
              <c:f>'am4,5,6,7,136,137 %'!$K$46:$K$146</c:f>
              <c:numCache>
                <c:formatCode>General</c:formatCode>
                <c:ptCount val="101"/>
                <c:pt idx="0">
                  <c:v>3.5430000000000001</c:v>
                </c:pt>
                <c:pt idx="1">
                  <c:v>3.57</c:v>
                </c:pt>
                <c:pt idx="2">
                  <c:v>3.5979999999999999</c:v>
                </c:pt>
                <c:pt idx="3">
                  <c:v>3.653</c:v>
                </c:pt>
                <c:pt idx="4">
                  <c:v>3.7629999999999999</c:v>
                </c:pt>
                <c:pt idx="5">
                  <c:v>3.9809999999999999</c:v>
                </c:pt>
                <c:pt idx="6">
                  <c:v>4.415</c:v>
                </c:pt>
                <c:pt idx="7">
                  <c:v>5.2679999999999936</c:v>
                </c:pt>
                <c:pt idx="8">
                  <c:v>6.9160000000000004</c:v>
                </c:pt>
                <c:pt idx="9">
                  <c:v>9.9930000000000003</c:v>
                </c:pt>
                <c:pt idx="10">
                  <c:v>12.79</c:v>
                </c:pt>
                <c:pt idx="11">
                  <c:v>17.638000000000009</c:v>
                </c:pt>
                <c:pt idx="12">
                  <c:v>21.591999999999999</c:v>
                </c:pt>
                <c:pt idx="13">
                  <c:v>24.78899999999997</c:v>
                </c:pt>
                <c:pt idx="14">
                  <c:v>27.355</c:v>
                </c:pt>
                <c:pt idx="15">
                  <c:v>30.99499999999999</c:v>
                </c:pt>
                <c:pt idx="16">
                  <c:v>33.275000000000013</c:v>
                </c:pt>
                <c:pt idx="17">
                  <c:v>34.777000000000001</c:v>
                </c:pt>
                <c:pt idx="18">
                  <c:v>35.826000000000001</c:v>
                </c:pt>
                <c:pt idx="19">
                  <c:v>36.53</c:v>
                </c:pt>
                <c:pt idx="20">
                  <c:v>36.894000000000013</c:v>
                </c:pt>
                <c:pt idx="21">
                  <c:v>37.054000000000002</c:v>
                </c:pt>
                <c:pt idx="22">
                  <c:v>37.152000000000001</c:v>
                </c:pt>
                <c:pt idx="23">
                  <c:v>37.26200000000005</c:v>
                </c:pt>
                <c:pt idx="24">
                  <c:v>37.433999999999997</c:v>
                </c:pt>
                <c:pt idx="25">
                  <c:v>37.739000000000011</c:v>
                </c:pt>
                <c:pt idx="26">
                  <c:v>38.253</c:v>
                </c:pt>
                <c:pt idx="27">
                  <c:v>39.002000000000002</c:v>
                </c:pt>
                <c:pt idx="28">
                  <c:v>39.740000000000009</c:v>
                </c:pt>
                <c:pt idx="29">
                  <c:v>40.469000000000001</c:v>
                </c:pt>
                <c:pt idx="30">
                  <c:v>41.189</c:v>
                </c:pt>
                <c:pt idx="31">
                  <c:v>41.9</c:v>
                </c:pt>
                <c:pt idx="32">
                  <c:v>42.602000000000011</c:v>
                </c:pt>
                <c:pt idx="33">
                  <c:v>43.295000000000051</c:v>
                </c:pt>
                <c:pt idx="34">
                  <c:v>43.98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70560"/>
        <c:axId val="86385024"/>
      </c:scatterChart>
      <c:valAx>
        <c:axId val="86370560"/>
        <c:scaling>
          <c:orientation val="minMax"/>
          <c:max val="1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 sz="1800" dirty="0" smtClean="0"/>
                  <a:t>Time [</a:t>
                </a:r>
                <a:r>
                  <a:rPr lang="pl-PL" sz="1800" dirty="0" err="1" smtClean="0"/>
                  <a:t>days</a:t>
                </a:r>
                <a:r>
                  <a:rPr lang="pl-PL" sz="1800" dirty="0" smtClean="0"/>
                  <a:t>]</a:t>
                </a:r>
                <a:endParaRPr lang="pl-PL" sz="1800" dirty="0"/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6385024"/>
        <c:crosses val="autoZero"/>
        <c:crossBetween val="midCat"/>
      </c:valAx>
      <c:valAx>
        <c:axId val="86385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l-PL" sz="1800" dirty="0"/>
                  <a:t>%</a:t>
                </a:r>
                <a:r>
                  <a:rPr lang="pl-PL" sz="1800" baseline="0" dirty="0"/>
                  <a:t> </a:t>
                </a:r>
                <a:r>
                  <a:rPr lang="pl-PL" sz="1800" baseline="0" dirty="0" smtClean="0"/>
                  <a:t>of </a:t>
                </a:r>
                <a:r>
                  <a:rPr lang="pl-PL" sz="1800" baseline="0" dirty="0" err="1" smtClean="0"/>
                  <a:t>released</a:t>
                </a:r>
                <a:r>
                  <a:rPr lang="pl-PL" sz="1800" baseline="0" dirty="0" smtClean="0"/>
                  <a:t> </a:t>
                </a:r>
                <a:r>
                  <a:rPr lang="pl-PL" sz="1800" baseline="0" dirty="0" err="1" smtClean="0"/>
                  <a:t>Rhodmaine</a:t>
                </a:r>
                <a:r>
                  <a:rPr lang="pl-PL" sz="1800" baseline="0" dirty="0" smtClean="0"/>
                  <a:t> B</a:t>
                </a:r>
                <a:endParaRPr lang="pl-PL" sz="1800" dirty="0"/>
              </a:p>
            </c:rich>
          </c:tx>
          <c:layout>
            <c:manualLayout>
              <c:xMode val="edge"/>
              <c:yMode val="edge"/>
              <c:x val="1.11463577406073E-2"/>
              <c:y val="0.14420750192317899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63705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169054129299405"/>
          <c:y val="0.285239721491091"/>
          <c:w val="0.25802794760666498"/>
          <c:h val="0.4830421853812020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1536086011701"/>
          <c:y val="5.1400554097404502E-2"/>
          <c:w val="0.79937371499987497"/>
          <c:h val="0.816831865981551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'15%'!$B$2:$B$61</c:f>
              <c:numCache>
                <c:formatCode>General</c:formatCode>
                <c:ptCount val="60"/>
                <c:pt idx="0">
                  <c:v>0</c:v>
                </c:pt>
                <c:pt idx="1">
                  <c:v>3.88638888888891E-4</c:v>
                </c:pt>
                <c:pt idx="2">
                  <c:v>7.7727777777778005E-4</c:v>
                </c:pt>
                <c:pt idx="3">
                  <c:v>1.55455567129631E-3</c:v>
                </c:pt>
                <c:pt idx="4">
                  <c:v>3.1091112268518801E-3</c:v>
                </c:pt>
                <c:pt idx="5">
                  <c:v>6.2182224537037697E-3</c:v>
                </c:pt>
                <c:pt idx="6">
                  <c:v>1.2436444907407401E-2</c:v>
                </c:pt>
                <c:pt idx="7">
                  <c:v>2.48728899305556E-2</c:v>
                </c:pt>
                <c:pt idx="8">
                  <c:v>4.1666666666666699E-2</c:v>
                </c:pt>
                <c:pt idx="9">
                  <c:v>7.5254220138888897E-2</c:v>
                </c:pt>
                <c:pt idx="10">
                  <c:v>0.142429327083334</c:v>
                </c:pt>
                <c:pt idx="11">
                  <c:v>0.16666666666666699</c:v>
                </c:pt>
                <c:pt idx="12">
                  <c:v>0.215141345833335</c:v>
                </c:pt>
                <c:pt idx="13">
                  <c:v>0.31209070405092598</c:v>
                </c:pt>
                <c:pt idx="14">
                  <c:v>0.50598942048611195</c:v>
                </c:pt>
                <c:pt idx="15">
                  <c:v>0.89378685347222198</c:v>
                </c:pt>
                <c:pt idx="16">
                  <c:v>1</c:v>
                </c:pt>
                <c:pt idx="17">
                  <c:v>1.212430555555555</c:v>
                </c:pt>
                <c:pt idx="18">
                  <c:v>1.6372800925925921</c:v>
                </c:pt>
                <c:pt idx="19">
                  <c:v>2</c:v>
                </c:pt>
                <c:pt idx="20">
                  <c:v>2.7254398148148149</c:v>
                </c:pt>
                <c:pt idx="21">
                  <c:v>3</c:v>
                </c:pt>
                <c:pt idx="22">
                  <c:v>3.5491203703703862</c:v>
                </c:pt>
                <c:pt idx="23">
                  <c:v>4</c:v>
                </c:pt>
                <c:pt idx="24">
                  <c:v>4.9017708333333534</c:v>
                </c:pt>
                <c:pt idx="25">
                  <c:v>5.8035416666666668</c:v>
                </c:pt>
                <c:pt idx="26">
                  <c:v>6.7053124999999998</c:v>
                </c:pt>
                <c:pt idx="27">
                  <c:v>7.6070717592592336</c:v>
                </c:pt>
                <c:pt idx="28">
                  <c:v>8</c:v>
                </c:pt>
                <c:pt idx="29">
                  <c:v>8.7858449074074247</c:v>
                </c:pt>
                <c:pt idx="30">
                  <c:v>9</c:v>
                </c:pt>
                <c:pt idx="31">
                  <c:v>9.4282986111110496</c:v>
                </c:pt>
                <c:pt idx="32">
                  <c:v>10</c:v>
                </c:pt>
                <c:pt idx="33">
                  <c:v>11</c:v>
                </c:pt>
                <c:pt idx="34">
                  <c:v>13</c:v>
                </c:pt>
                <c:pt idx="35">
                  <c:v>14</c:v>
                </c:pt>
                <c:pt idx="36">
                  <c:v>15</c:v>
                </c:pt>
                <c:pt idx="37">
                  <c:v>17</c:v>
                </c:pt>
                <c:pt idx="38">
                  <c:v>18</c:v>
                </c:pt>
                <c:pt idx="39">
                  <c:v>20</c:v>
                </c:pt>
                <c:pt idx="40">
                  <c:v>22.3</c:v>
                </c:pt>
                <c:pt idx="41">
                  <c:v>23</c:v>
                </c:pt>
              </c:numCache>
            </c:numRef>
          </c:xVal>
          <c:yVal>
            <c:numRef>
              <c:f>'15%'!$D$2:$D$61</c:f>
              <c:numCache>
                <c:formatCode>0.00E+00</c:formatCode>
                <c:ptCount val="60"/>
                <c:pt idx="0">
                  <c:v>1.37463000000001E-4</c:v>
                </c:pt>
                <c:pt idx="1">
                  <c:v>6.5476800000000097E-3</c:v>
                </c:pt>
                <c:pt idx="2">
                  <c:v>1.29573E-2</c:v>
                </c:pt>
                <c:pt idx="3">
                  <c:v>2.5775100000000099E-2</c:v>
                </c:pt>
                <c:pt idx="4">
                  <c:v>5.1403400000000002E-2</c:v>
                </c:pt>
                <c:pt idx="5">
                  <c:v>0.10299999999999999</c:v>
                </c:pt>
                <c:pt idx="6">
                  <c:v>0.20499999999999999</c:v>
                </c:pt>
                <c:pt idx="7">
                  <c:v>0.40899999999999997</c:v>
                </c:pt>
                <c:pt idx="8">
                  <c:v>0.68400000000000005</c:v>
                </c:pt>
                <c:pt idx="9">
                  <c:v>1.23</c:v>
                </c:pt>
                <c:pt idx="10">
                  <c:v>2.3099999999999992</c:v>
                </c:pt>
                <c:pt idx="11">
                  <c:v>2.6949999999999998</c:v>
                </c:pt>
                <c:pt idx="12">
                  <c:v>3.4580000000000002</c:v>
                </c:pt>
                <c:pt idx="13">
                  <c:v>4.9590000000000014</c:v>
                </c:pt>
                <c:pt idx="14">
                  <c:v>7.8539999999999957</c:v>
                </c:pt>
                <c:pt idx="15">
                  <c:v>13.241</c:v>
                </c:pt>
                <c:pt idx="16">
                  <c:v>14.624000000000001</c:v>
                </c:pt>
                <c:pt idx="17">
                  <c:v>17.277999999999999</c:v>
                </c:pt>
                <c:pt idx="18">
                  <c:v>22.163</c:v>
                </c:pt>
                <c:pt idx="19">
                  <c:v>25.91</c:v>
                </c:pt>
                <c:pt idx="20">
                  <c:v>32.391000000000012</c:v>
                </c:pt>
                <c:pt idx="21">
                  <c:v>34.503</c:v>
                </c:pt>
                <c:pt idx="22">
                  <c:v>38.26400000000001</c:v>
                </c:pt>
                <c:pt idx="23">
                  <c:v>40.922000000000011</c:v>
                </c:pt>
                <c:pt idx="24">
                  <c:v>45.283000000000001</c:v>
                </c:pt>
                <c:pt idx="25">
                  <c:v>48.586000000000013</c:v>
                </c:pt>
                <c:pt idx="26">
                  <c:v>51.007000000000012</c:v>
                </c:pt>
                <c:pt idx="27">
                  <c:v>52.77000000000001</c:v>
                </c:pt>
                <c:pt idx="28">
                  <c:v>53.417000000000002</c:v>
                </c:pt>
                <c:pt idx="29">
                  <c:v>54.514000000000003</c:v>
                </c:pt>
                <c:pt idx="30">
                  <c:v>54.773000000000003</c:v>
                </c:pt>
                <c:pt idx="31">
                  <c:v>55.247</c:v>
                </c:pt>
                <c:pt idx="32">
                  <c:v>55.788000000000011</c:v>
                </c:pt>
                <c:pt idx="33">
                  <c:v>56.528000000000013</c:v>
                </c:pt>
                <c:pt idx="34">
                  <c:v>57.433999999999997</c:v>
                </c:pt>
                <c:pt idx="35">
                  <c:v>57.711000000000013</c:v>
                </c:pt>
                <c:pt idx="36">
                  <c:v>57.915999999999997</c:v>
                </c:pt>
                <c:pt idx="37">
                  <c:v>58.164000000000001</c:v>
                </c:pt>
                <c:pt idx="38">
                  <c:v>58.242000000000012</c:v>
                </c:pt>
                <c:pt idx="39">
                  <c:v>58.338000000000001</c:v>
                </c:pt>
                <c:pt idx="40">
                  <c:v>58.403000000000013</c:v>
                </c:pt>
                <c:pt idx="41">
                  <c:v>58.415999999999997</c:v>
                </c:pt>
              </c:numCache>
            </c:numRef>
          </c:yVal>
          <c:smooth val="1"/>
        </c:ser>
        <c:ser>
          <c:idx val="1"/>
          <c:order val="1"/>
          <c:tx>
            <c:v>a-tokoferol 15%</c:v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rgbClr val="00B050"/>
              </a:solidFill>
              <a:ln w="3175">
                <a:solidFill>
                  <a:prstClr val="black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'15%'!$I$2:$I$15</c:f>
                <c:numCache>
                  <c:formatCode>General</c:formatCode>
                  <c:ptCount val="14"/>
                  <c:pt idx="0">
                    <c:v>7.2140999999999984</c:v>
                  </c:pt>
                  <c:pt idx="1">
                    <c:v>6.1509999999999936</c:v>
                  </c:pt>
                  <c:pt idx="2">
                    <c:v>9.9748507434418183</c:v>
                  </c:pt>
                  <c:pt idx="3">
                    <c:v>8.6491997642629688</c:v>
                  </c:pt>
                  <c:pt idx="4">
                    <c:v>4.5020278426227307</c:v>
                  </c:pt>
                  <c:pt idx="5">
                    <c:v>4.0531014705157364</c:v>
                  </c:pt>
                  <c:pt idx="6">
                    <c:v>6.7234020209143024</c:v>
                  </c:pt>
                  <c:pt idx="7">
                    <c:v>6.00039998616744</c:v>
                  </c:pt>
                  <c:pt idx="8">
                    <c:v>6.2913592204686504</c:v>
                  </c:pt>
                  <c:pt idx="9">
                    <c:v>6.5603169134204364</c:v>
                  </c:pt>
                  <c:pt idx="10">
                    <c:v>5.5187244659465966</c:v>
                  </c:pt>
                  <c:pt idx="11">
                    <c:v>4.1450436676950346</c:v>
                  </c:pt>
                  <c:pt idx="12">
                    <c:v>3.7753434951379061</c:v>
                  </c:pt>
                  <c:pt idx="13">
                    <c:v>3.2401358960346478</c:v>
                  </c:pt>
                </c:numCache>
              </c:numRef>
            </c:plus>
            <c:minus>
              <c:numRef>
                <c:f>'15%'!$I$2:$I$15</c:f>
                <c:numCache>
                  <c:formatCode>General</c:formatCode>
                  <c:ptCount val="14"/>
                  <c:pt idx="0">
                    <c:v>7.2140999999999984</c:v>
                  </c:pt>
                  <c:pt idx="1">
                    <c:v>6.1509999999999936</c:v>
                  </c:pt>
                  <c:pt idx="2">
                    <c:v>9.9748507434418183</c:v>
                  </c:pt>
                  <c:pt idx="3">
                    <c:v>8.6491997642629688</c:v>
                  </c:pt>
                  <c:pt idx="4">
                    <c:v>4.5020278426227307</c:v>
                  </c:pt>
                  <c:pt idx="5">
                    <c:v>4.0531014705157364</c:v>
                  </c:pt>
                  <c:pt idx="6">
                    <c:v>6.7234020209143024</c:v>
                  </c:pt>
                  <c:pt idx="7">
                    <c:v>6.00039998616744</c:v>
                  </c:pt>
                  <c:pt idx="8">
                    <c:v>6.2913592204686504</c:v>
                  </c:pt>
                  <c:pt idx="9">
                    <c:v>6.5603169134204364</c:v>
                  </c:pt>
                  <c:pt idx="10">
                    <c:v>5.5187244659465966</c:v>
                  </c:pt>
                  <c:pt idx="11">
                    <c:v>4.1450436676950346</c:v>
                  </c:pt>
                  <c:pt idx="12">
                    <c:v>3.7753434951379061</c:v>
                  </c:pt>
                  <c:pt idx="13">
                    <c:v>3.2401358960346478</c:v>
                  </c:pt>
                </c:numCache>
              </c:numRef>
            </c:minus>
          </c:errBars>
          <c:xVal>
            <c:numRef>
              <c:f>'15%'!$E$2:$E$15</c:f>
              <c:numCache>
                <c:formatCode>General</c:formatCode>
                <c:ptCount val="14"/>
                <c:pt idx="0">
                  <c:v>4.1666666666666699E-2</c:v>
                </c:pt>
                <c:pt idx="1">
                  <c:v>0.16666666666666699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14</c:v>
                </c:pt>
                <c:pt idx="11">
                  <c:v>15</c:v>
                </c:pt>
                <c:pt idx="12">
                  <c:v>18</c:v>
                </c:pt>
                <c:pt idx="13">
                  <c:v>23</c:v>
                </c:pt>
              </c:numCache>
            </c:numRef>
          </c:xVal>
          <c:yVal>
            <c:numRef>
              <c:f>'15%'!$H$2:$H$15</c:f>
              <c:numCache>
                <c:formatCode>General</c:formatCode>
                <c:ptCount val="14"/>
                <c:pt idx="0">
                  <c:v>5.8256116999999996</c:v>
                </c:pt>
                <c:pt idx="1">
                  <c:v>12.3003813</c:v>
                </c:pt>
                <c:pt idx="2">
                  <c:v>19.670617199999999</c:v>
                </c:pt>
                <c:pt idx="3">
                  <c:v>26.812977600000039</c:v>
                </c:pt>
                <c:pt idx="4">
                  <c:v>33.899457599999998</c:v>
                </c:pt>
                <c:pt idx="5">
                  <c:v>41.213812700000013</c:v>
                </c:pt>
                <c:pt idx="6">
                  <c:v>47.8865287</c:v>
                </c:pt>
                <c:pt idx="7">
                  <c:v>51.833513700000012</c:v>
                </c:pt>
                <c:pt idx="8">
                  <c:v>54.5488474</c:v>
                </c:pt>
                <c:pt idx="9">
                  <c:v>56.416632999999997</c:v>
                </c:pt>
                <c:pt idx="10">
                  <c:v>57.421617099999999</c:v>
                </c:pt>
                <c:pt idx="11">
                  <c:v>59.112505100000163</c:v>
                </c:pt>
                <c:pt idx="12">
                  <c:v>60.616894599999988</c:v>
                </c:pt>
                <c:pt idx="13">
                  <c:v>62.079397</c:v>
                </c:pt>
              </c:numCache>
            </c:numRef>
          </c:yVal>
          <c:smooth val="1"/>
        </c:ser>
        <c:ser>
          <c:idx val="2"/>
          <c:order val="2"/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'10%'!$B$2:$B$175</c:f>
              <c:numCache>
                <c:formatCode>General</c:formatCode>
                <c:ptCount val="174"/>
                <c:pt idx="0">
                  <c:v>0</c:v>
                </c:pt>
                <c:pt idx="1">
                  <c:v>5.8192268518518899E-4</c:v>
                </c:pt>
                <c:pt idx="2">
                  <c:v>1.16384525462963E-3</c:v>
                </c:pt>
                <c:pt idx="3">
                  <c:v>2.327690625E-3</c:v>
                </c:pt>
                <c:pt idx="4">
                  <c:v>4.6553811342592601E-3</c:v>
                </c:pt>
                <c:pt idx="5">
                  <c:v>9.3107623842593207E-3</c:v>
                </c:pt>
                <c:pt idx="6">
                  <c:v>1.86215247685187E-2</c:v>
                </c:pt>
                <c:pt idx="7">
                  <c:v>3.7243049421296602E-2</c:v>
                </c:pt>
                <c:pt idx="8">
                  <c:v>4.1666666666666699E-2</c:v>
                </c:pt>
                <c:pt idx="9">
                  <c:v>5.05139010416671E-2</c:v>
                </c:pt>
                <c:pt idx="10">
                  <c:v>6.8208369791666695E-2</c:v>
                </c:pt>
                <c:pt idx="11">
                  <c:v>0.103597307291667</c:v>
                </c:pt>
                <c:pt idx="12">
                  <c:v>0.17437518240740801</c:v>
                </c:pt>
                <c:pt idx="13">
                  <c:v>0.23</c:v>
                </c:pt>
                <c:pt idx="14">
                  <c:v>0.25</c:v>
                </c:pt>
                <c:pt idx="15">
                  <c:v>0.28999999999999998</c:v>
                </c:pt>
                <c:pt idx="16">
                  <c:v>0.37</c:v>
                </c:pt>
                <c:pt idx="17">
                  <c:v>0.46</c:v>
                </c:pt>
                <c:pt idx="18">
                  <c:v>0.64000000000000401</c:v>
                </c:pt>
                <c:pt idx="19">
                  <c:v>0.69000000000000095</c:v>
                </c:pt>
                <c:pt idx="20">
                  <c:v>0.79</c:v>
                </c:pt>
                <c:pt idx="21">
                  <c:v>0.92</c:v>
                </c:pt>
                <c:pt idx="22">
                  <c:v>1</c:v>
                </c:pt>
                <c:pt idx="23">
                  <c:v>1.149999999999993</c:v>
                </c:pt>
                <c:pt idx="24">
                  <c:v>1.38</c:v>
                </c:pt>
                <c:pt idx="25">
                  <c:v>1.61</c:v>
                </c:pt>
                <c:pt idx="26">
                  <c:v>1.84</c:v>
                </c:pt>
                <c:pt idx="27">
                  <c:v>2</c:v>
                </c:pt>
                <c:pt idx="28">
                  <c:v>2.0699999999999998</c:v>
                </c:pt>
                <c:pt idx="29">
                  <c:v>2.21</c:v>
                </c:pt>
                <c:pt idx="30">
                  <c:v>2.2999999999999998</c:v>
                </c:pt>
                <c:pt idx="31">
                  <c:v>2.48</c:v>
                </c:pt>
                <c:pt idx="32">
                  <c:v>2.5299999999999998</c:v>
                </c:pt>
                <c:pt idx="33">
                  <c:v>2.63</c:v>
                </c:pt>
                <c:pt idx="34">
                  <c:v>2.76</c:v>
                </c:pt>
                <c:pt idx="35">
                  <c:v>2.99</c:v>
                </c:pt>
                <c:pt idx="36">
                  <c:v>3</c:v>
                </c:pt>
                <c:pt idx="37">
                  <c:v>3.02</c:v>
                </c:pt>
                <c:pt idx="38">
                  <c:v>3.06</c:v>
                </c:pt>
                <c:pt idx="39">
                  <c:v>3.14</c:v>
                </c:pt>
                <c:pt idx="40">
                  <c:v>3.22</c:v>
                </c:pt>
                <c:pt idx="41">
                  <c:v>3.38</c:v>
                </c:pt>
                <c:pt idx="42">
                  <c:v>3.45</c:v>
                </c:pt>
                <c:pt idx="43">
                  <c:v>3.59</c:v>
                </c:pt>
                <c:pt idx="44">
                  <c:v>3.68</c:v>
                </c:pt>
                <c:pt idx="45">
                  <c:v>3.86</c:v>
                </c:pt>
                <c:pt idx="46">
                  <c:v>3.91</c:v>
                </c:pt>
                <c:pt idx="47">
                  <c:v>4</c:v>
                </c:pt>
                <c:pt idx="48">
                  <c:v>4.1399999999999997</c:v>
                </c:pt>
                <c:pt idx="49">
                  <c:v>4.37</c:v>
                </c:pt>
                <c:pt idx="50">
                  <c:v>4.5999999999999996</c:v>
                </c:pt>
                <c:pt idx="51">
                  <c:v>4.83</c:v>
                </c:pt>
                <c:pt idx="52">
                  <c:v>5.0599999999999996</c:v>
                </c:pt>
                <c:pt idx="53">
                  <c:v>5.29</c:v>
                </c:pt>
                <c:pt idx="54">
                  <c:v>5.52</c:v>
                </c:pt>
                <c:pt idx="55">
                  <c:v>5.75</c:v>
                </c:pt>
                <c:pt idx="56">
                  <c:v>5.98</c:v>
                </c:pt>
                <c:pt idx="57">
                  <c:v>6.21</c:v>
                </c:pt>
                <c:pt idx="58">
                  <c:v>6.44</c:v>
                </c:pt>
                <c:pt idx="59">
                  <c:v>6.67</c:v>
                </c:pt>
                <c:pt idx="60">
                  <c:v>6.9</c:v>
                </c:pt>
                <c:pt idx="61">
                  <c:v>7</c:v>
                </c:pt>
                <c:pt idx="62">
                  <c:v>7.13</c:v>
                </c:pt>
                <c:pt idx="63">
                  <c:v>7.3599999999999977</c:v>
                </c:pt>
                <c:pt idx="64">
                  <c:v>7.59</c:v>
                </c:pt>
                <c:pt idx="65">
                  <c:v>7.8199999999999976</c:v>
                </c:pt>
                <c:pt idx="66">
                  <c:v>8</c:v>
                </c:pt>
                <c:pt idx="67">
                  <c:v>8.0500000000000007</c:v>
                </c:pt>
                <c:pt idx="68">
                  <c:v>8.15</c:v>
                </c:pt>
                <c:pt idx="69">
                  <c:v>8.2800000000000011</c:v>
                </c:pt>
                <c:pt idx="70">
                  <c:v>8.51</c:v>
                </c:pt>
                <c:pt idx="71">
                  <c:v>8.74</c:v>
                </c:pt>
                <c:pt idx="72">
                  <c:v>8.9700000000000006</c:v>
                </c:pt>
                <c:pt idx="73">
                  <c:v>9</c:v>
                </c:pt>
                <c:pt idx="74">
                  <c:v>9.06</c:v>
                </c:pt>
                <c:pt idx="75">
                  <c:v>9.18</c:v>
                </c:pt>
                <c:pt idx="76">
                  <c:v>9.2000000000000011</c:v>
                </c:pt>
                <c:pt idx="77">
                  <c:v>9.24</c:v>
                </c:pt>
                <c:pt idx="78">
                  <c:v>9.32</c:v>
                </c:pt>
                <c:pt idx="79">
                  <c:v>9.43</c:v>
                </c:pt>
                <c:pt idx="80">
                  <c:v>9.65</c:v>
                </c:pt>
                <c:pt idx="81">
                  <c:v>9.66</c:v>
                </c:pt>
                <c:pt idx="82">
                  <c:v>9.68</c:v>
                </c:pt>
                <c:pt idx="83">
                  <c:v>9.7200000000000006</c:v>
                </c:pt>
                <c:pt idx="84">
                  <c:v>9.8000000000000007</c:v>
                </c:pt>
                <c:pt idx="85">
                  <c:v>9.89</c:v>
                </c:pt>
                <c:pt idx="86">
                  <c:v>10</c:v>
                </c:pt>
                <c:pt idx="87">
                  <c:v>10.119999999999999</c:v>
                </c:pt>
                <c:pt idx="88">
                  <c:v>10.35000000000003</c:v>
                </c:pt>
                <c:pt idx="89">
                  <c:v>10.58</c:v>
                </c:pt>
                <c:pt idx="90">
                  <c:v>10.81</c:v>
                </c:pt>
                <c:pt idx="91">
                  <c:v>11</c:v>
                </c:pt>
                <c:pt idx="92">
                  <c:v>11.04</c:v>
                </c:pt>
                <c:pt idx="93">
                  <c:v>11.12</c:v>
                </c:pt>
                <c:pt idx="94">
                  <c:v>11.27</c:v>
                </c:pt>
                <c:pt idx="95">
                  <c:v>11.5</c:v>
                </c:pt>
                <c:pt idx="96">
                  <c:v>11.72997685185185</c:v>
                </c:pt>
                <c:pt idx="97">
                  <c:v>11.9599537037037</c:v>
                </c:pt>
                <c:pt idx="98">
                  <c:v>12</c:v>
                </c:pt>
                <c:pt idx="99">
                  <c:v>12.07997685185185</c:v>
                </c:pt>
                <c:pt idx="100">
                  <c:v>12.19004629629636</c:v>
                </c:pt>
                <c:pt idx="101">
                  <c:v>12.4099537037037</c:v>
                </c:pt>
                <c:pt idx="102">
                  <c:v>12.42002314814815</c:v>
                </c:pt>
                <c:pt idx="103">
                  <c:v>12.44004629629636</c:v>
                </c:pt>
                <c:pt idx="104">
                  <c:v>12.47997685185185</c:v>
                </c:pt>
                <c:pt idx="105">
                  <c:v>12.5599537037037</c:v>
                </c:pt>
                <c:pt idx="106">
                  <c:v>12.65</c:v>
                </c:pt>
                <c:pt idx="107">
                  <c:v>12.82997685185185</c:v>
                </c:pt>
                <c:pt idx="108">
                  <c:v>12.87997685185185</c:v>
                </c:pt>
                <c:pt idx="109">
                  <c:v>12.97997685185185</c:v>
                </c:pt>
                <c:pt idx="110">
                  <c:v>13.109953703703701</c:v>
                </c:pt>
                <c:pt idx="111">
                  <c:v>13.34004629629637</c:v>
                </c:pt>
                <c:pt idx="112">
                  <c:v>13.570023148148151</c:v>
                </c:pt>
                <c:pt idx="113">
                  <c:v>13.8</c:v>
                </c:pt>
                <c:pt idx="114">
                  <c:v>14.029976851851851</c:v>
                </c:pt>
                <c:pt idx="115">
                  <c:v>14.259953703703699</c:v>
                </c:pt>
                <c:pt idx="116">
                  <c:v>14.490046296296381</c:v>
                </c:pt>
                <c:pt idx="117">
                  <c:v>14.720023148148099</c:v>
                </c:pt>
                <c:pt idx="118">
                  <c:v>14.95000000000001</c:v>
                </c:pt>
                <c:pt idx="119">
                  <c:v>15</c:v>
                </c:pt>
                <c:pt idx="120">
                  <c:v>15.1</c:v>
                </c:pt>
                <c:pt idx="121">
                  <c:v>15.179976851851849</c:v>
                </c:pt>
                <c:pt idx="122">
                  <c:v>15.34004629629637</c:v>
                </c:pt>
                <c:pt idx="123">
                  <c:v>15.4099537037037</c:v>
                </c:pt>
                <c:pt idx="124">
                  <c:v>15.55</c:v>
                </c:pt>
                <c:pt idx="125">
                  <c:v>15.64004629629631</c:v>
                </c:pt>
                <c:pt idx="126">
                  <c:v>15.820023148148151</c:v>
                </c:pt>
                <c:pt idx="127">
                  <c:v>15.87002314814815</c:v>
                </c:pt>
                <c:pt idx="128">
                  <c:v>15.970023148148149</c:v>
                </c:pt>
                <c:pt idx="129">
                  <c:v>16</c:v>
                </c:pt>
                <c:pt idx="130">
                  <c:v>16.059953703703709</c:v>
                </c:pt>
                <c:pt idx="131">
                  <c:v>16.100000000000001</c:v>
                </c:pt>
                <c:pt idx="132">
                  <c:v>16.179976851851851</c:v>
                </c:pt>
                <c:pt idx="133">
                  <c:v>16.32997685185185</c:v>
                </c:pt>
                <c:pt idx="134">
                  <c:v>16.559953703703709</c:v>
                </c:pt>
                <c:pt idx="135">
                  <c:v>16.790046296296289</c:v>
                </c:pt>
                <c:pt idx="136">
                  <c:v>17.02002314814813</c:v>
                </c:pt>
                <c:pt idx="137">
                  <c:v>17.25</c:v>
                </c:pt>
                <c:pt idx="138">
                  <c:v>17.479976851851848</c:v>
                </c:pt>
                <c:pt idx="139">
                  <c:v>17.7099537037037</c:v>
                </c:pt>
                <c:pt idx="140">
                  <c:v>17.94004629629617</c:v>
                </c:pt>
                <c:pt idx="141">
                  <c:v>18.17002314814815</c:v>
                </c:pt>
                <c:pt idx="142">
                  <c:v>18.399999999999999</c:v>
                </c:pt>
                <c:pt idx="143">
                  <c:v>18.62997685185185</c:v>
                </c:pt>
                <c:pt idx="144">
                  <c:v>18.859953703703731</c:v>
                </c:pt>
                <c:pt idx="145">
                  <c:v>19.09004629629629</c:v>
                </c:pt>
                <c:pt idx="146">
                  <c:v>19.320023148148149</c:v>
                </c:pt>
                <c:pt idx="147">
                  <c:v>19.55</c:v>
                </c:pt>
                <c:pt idx="148">
                  <c:v>19.779976851851849</c:v>
                </c:pt>
                <c:pt idx="149">
                  <c:v>20</c:v>
                </c:pt>
                <c:pt idx="150">
                  <c:v>20.009953703703701</c:v>
                </c:pt>
                <c:pt idx="151">
                  <c:v>20.029976851851849</c:v>
                </c:pt>
                <c:pt idx="152">
                  <c:v>20.070023148148149</c:v>
                </c:pt>
                <c:pt idx="153">
                  <c:v>20.149999999999999</c:v>
                </c:pt>
                <c:pt idx="154">
                  <c:v>20.240046296296189</c:v>
                </c:pt>
                <c:pt idx="155">
                  <c:v>20.420023148148129</c:v>
                </c:pt>
                <c:pt idx="156">
                  <c:v>20.47002314814813</c:v>
                </c:pt>
                <c:pt idx="157">
                  <c:v>20.570023148148149</c:v>
                </c:pt>
                <c:pt idx="158">
                  <c:v>20.7</c:v>
                </c:pt>
                <c:pt idx="159">
                  <c:v>20.92997685185183</c:v>
                </c:pt>
                <c:pt idx="160">
                  <c:v>21.159953703703739</c:v>
                </c:pt>
                <c:pt idx="161">
                  <c:v>21.390046296296291</c:v>
                </c:pt>
                <c:pt idx="162">
                  <c:v>21.62002314814815</c:v>
                </c:pt>
                <c:pt idx="163">
                  <c:v>21.85</c:v>
                </c:pt>
                <c:pt idx="164">
                  <c:v>22</c:v>
                </c:pt>
                <c:pt idx="165">
                  <c:v>22.07997685185185</c:v>
                </c:pt>
                <c:pt idx="166">
                  <c:v>22.240046296296189</c:v>
                </c:pt>
                <c:pt idx="167">
                  <c:v>22.309953703703709</c:v>
                </c:pt>
                <c:pt idx="168">
                  <c:v>22.45</c:v>
                </c:pt>
                <c:pt idx="169">
                  <c:v>22.540046296296289</c:v>
                </c:pt>
                <c:pt idx="170">
                  <c:v>22.72002314814813</c:v>
                </c:pt>
                <c:pt idx="171">
                  <c:v>22.77002314814813</c:v>
                </c:pt>
                <c:pt idx="172">
                  <c:v>22.87002314814815</c:v>
                </c:pt>
                <c:pt idx="173">
                  <c:v>23</c:v>
                </c:pt>
              </c:numCache>
            </c:numRef>
          </c:xVal>
          <c:yVal>
            <c:numRef>
              <c:f>'10%'!$D$2:$D$175</c:f>
              <c:numCache>
                <c:formatCode>0.00E+00</c:formatCode>
                <c:ptCount val="174"/>
                <c:pt idx="0">
                  <c:v>1.05213000000001E-4</c:v>
                </c:pt>
                <c:pt idx="1">
                  <c:v>7.4514600000000599E-3</c:v>
                </c:pt>
                <c:pt idx="2">
                  <c:v>1.4796800000000001E-2</c:v>
                </c:pt>
                <c:pt idx="3">
                  <c:v>2.9485399999999998E-2</c:v>
                </c:pt>
                <c:pt idx="4">
                  <c:v>5.8851899999999999E-2</c:v>
                </c:pt>
                <c:pt idx="5">
                  <c:v>0.11799999999999999</c:v>
                </c:pt>
                <c:pt idx="6">
                  <c:v>0.23499999999999999</c:v>
                </c:pt>
                <c:pt idx="7">
                  <c:v>0.46899999999999997</c:v>
                </c:pt>
                <c:pt idx="8">
                  <c:v>0.52400000000000002</c:v>
                </c:pt>
                <c:pt idx="9">
                  <c:v>0.63500000000000301</c:v>
                </c:pt>
                <c:pt idx="10">
                  <c:v>0.85500000000000098</c:v>
                </c:pt>
                <c:pt idx="11">
                  <c:v>1.294</c:v>
                </c:pt>
                <c:pt idx="12">
                  <c:v>2.1629999999999998</c:v>
                </c:pt>
                <c:pt idx="13">
                  <c:v>2.8359999999999972</c:v>
                </c:pt>
                <c:pt idx="14">
                  <c:v>3.077</c:v>
                </c:pt>
                <c:pt idx="15">
                  <c:v>3.5539999999999998</c:v>
                </c:pt>
                <c:pt idx="16">
                  <c:v>4.4980000000000002</c:v>
                </c:pt>
                <c:pt idx="17">
                  <c:v>5.5410000000000004</c:v>
                </c:pt>
                <c:pt idx="18">
                  <c:v>7.5679999999999854</c:v>
                </c:pt>
                <c:pt idx="19">
                  <c:v>8.1180000000000003</c:v>
                </c:pt>
                <c:pt idx="20">
                  <c:v>9.2000000000000011</c:v>
                </c:pt>
                <c:pt idx="21">
                  <c:v>10.573</c:v>
                </c:pt>
                <c:pt idx="22">
                  <c:v>11.398999999999999</c:v>
                </c:pt>
                <c:pt idx="23">
                  <c:v>12.91</c:v>
                </c:pt>
                <c:pt idx="24">
                  <c:v>15.135</c:v>
                </c:pt>
                <c:pt idx="25">
                  <c:v>17.253</c:v>
                </c:pt>
                <c:pt idx="26">
                  <c:v>19.26599999999987</c:v>
                </c:pt>
                <c:pt idx="27">
                  <c:v>20.606999999999999</c:v>
                </c:pt>
                <c:pt idx="28">
                  <c:v>21.17900000000003</c:v>
                </c:pt>
                <c:pt idx="29">
                  <c:v>22.297000000000001</c:v>
                </c:pt>
                <c:pt idx="30">
                  <c:v>22.99799999999999</c:v>
                </c:pt>
                <c:pt idx="31">
                  <c:v>24.356999999999999</c:v>
                </c:pt>
                <c:pt idx="32">
                  <c:v>24.724999999999991</c:v>
                </c:pt>
                <c:pt idx="33">
                  <c:v>25.44899999999987</c:v>
                </c:pt>
                <c:pt idx="34">
                  <c:v>26.366</c:v>
                </c:pt>
                <c:pt idx="35">
                  <c:v>27.923999999999989</c:v>
                </c:pt>
                <c:pt idx="36">
                  <c:v>27.99</c:v>
                </c:pt>
                <c:pt idx="37">
                  <c:v>28.121000000000031</c:v>
                </c:pt>
                <c:pt idx="38">
                  <c:v>28.381999999999991</c:v>
                </c:pt>
                <c:pt idx="39">
                  <c:v>28.89700000000003</c:v>
                </c:pt>
                <c:pt idx="40">
                  <c:v>29.402999999999999</c:v>
                </c:pt>
                <c:pt idx="41">
                  <c:v>30.38699999999999</c:v>
                </c:pt>
                <c:pt idx="42">
                  <c:v>30.806000000000001</c:v>
                </c:pt>
                <c:pt idx="43">
                  <c:v>31.625</c:v>
                </c:pt>
                <c:pt idx="44">
                  <c:v>32.138000000000012</c:v>
                </c:pt>
                <c:pt idx="45">
                  <c:v>33.132000000000012</c:v>
                </c:pt>
                <c:pt idx="46">
                  <c:v>33.4</c:v>
                </c:pt>
                <c:pt idx="47">
                  <c:v>33.877000000000002</c:v>
                </c:pt>
                <c:pt idx="48">
                  <c:v>34.598000000000013</c:v>
                </c:pt>
                <c:pt idx="49">
                  <c:v>35.734000000000002</c:v>
                </c:pt>
                <c:pt idx="50">
                  <c:v>36.811</c:v>
                </c:pt>
                <c:pt idx="51">
                  <c:v>37.831000000000003</c:v>
                </c:pt>
                <c:pt idx="52">
                  <c:v>38.798000000000229</c:v>
                </c:pt>
                <c:pt idx="53">
                  <c:v>39.714000000000013</c:v>
                </c:pt>
                <c:pt idx="54">
                  <c:v>40.582000000000001</c:v>
                </c:pt>
                <c:pt idx="55">
                  <c:v>41.403000000000013</c:v>
                </c:pt>
                <c:pt idx="56">
                  <c:v>42.180999999999997</c:v>
                </c:pt>
                <c:pt idx="57">
                  <c:v>42.917000000000002</c:v>
                </c:pt>
                <c:pt idx="58">
                  <c:v>43.613999999999997</c:v>
                </c:pt>
                <c:pt idx="59">
                  <c:v>44.274000000000001</c:v>
                </c:pt>
                <c:pt idx="60">
                  <c:v>44.899000000000001</c:v>
                </c:pt>
                <c:pt idx="61">
                  <c:v>45.160000000000011</c:v>
                </c:pt>
                <c:pt idx="62">
                  <c:v>45.49</c:v>
                </c:pt>
                <c:pt idx="63">
                  <c:v>46.05</c:v>
                </c:pt>
                <c:pt idx="64">
                  <c:v>46.579000000000001</c:v>
                </c:pt>
                <c:pt idx="65">
                  <c:v>47.08</c:v>
                </c:pt>
                <c:pt idx="66">
                  <c:v>47.453000000000003</c:v>
                </c:pt>
                <c:pt idx="67">
                  <c:v>47.554000000000002</c:v>
                </c:pt>
                <c:pt idx="68">
                  <c:v>47.752000000000002</c:v>
                </c:pt>
                <c:pt idx="69">
                  <c:v>48.003</c:v>
                </c:pt>
                <c:pt idx="70">
                  <c:v>48.427</c:v>
                </c:pt>
                <c:pt idx="71">
                  <c:v>48.828000000000003</c:v>
                </c:pt>
                <c:pt idx="72">
                  <c:v>49.207000000000001</c:v>
                </c:pt>
                <c:pt idx="73">
                  <c:v>49.255000000000003</c:v>
                </c:pt>
                <c:pt idx="74">
                  <c:v>49.35</c:v>
                </c:pt>
                <c:pt idx="75">
                  <c:v>49.535000000000011</c:v>
                </c:pt>
                <c:pt idx="76">
                  <c:v>49.566000000000003</c:v>
                </c:pt>
                <c:pt idx="77">
                  <c:v>49.626000000000012</c:v>
                </c:pt>
                <c:pt idx="78">
                  <c:v>49.745000000000012</c:v>
                </c:pt>
                <c:pt idx="79">
                  <c:v>49.905000000000001</c:v>
                </c:pt>
                <c:pt idx="80">
                  <c:v>50.212000000000003</c:v>
                </c:pt>
                <c:pt idx="81">
                  <c:v>50.226000000000013</c:v>
                </c:pt>
                <c:pt idx="82">
                  <c:v>50.253</c:v>
                </c:pt>
                <c:pt idx="83">
                  <c:v>50.307000000000002</c:v>
                </c:pt>
                <c:pt idx="84">
                  <c:v>50.412999999999997</c:v>
                </c:pt>
                <c:pt idx="85">
                  <c:v>50.529000000000003</c:v>
                </c:pt>
                <c:pt idx="86">
                  <c:v>50.668000000000013</c:v>
                </c:pt>
                <c:pt idx="87">
                  <c:v>50.816000000000003</c:v>
                </c:pt>
                <c:pt idx="88">
                  <c:v>51.087000000000003</c:v>
                </c:pt>
                <c:pt idx="89">
                  <c:v>51.344000000000001</c:v>
                </c:pt>
                <c:pt idx="90">
                  <c:v>51.586000000000013</c:v>
                </c:pt>
                <c:pt idx="91">
                  <c:v>51.77600000000001</c:v>
                </c:pt>
                <c:pt idx="92">
                  <c:v>51.814999999999998</c:v>
                </c:pt>
                <c:pt idx="93">
                  <c:v>51.892000000000003</c:v>
                </c:pt>
                <c:pt idx="94">
                  <c:v>52.032000000000011</c:v>
                </c:pt>
                <c:pt idx="95">
                  <c:v>52.236000000000011</c:v>
                </c:pt>
                <c:pt idx="96">
                  <c:v>52.43</c:v>
                </c:pt>
                <c:pt idx="97">
                  <c:v>52.613</c:v>
                </c:pt>
                <c:pt idx="98">
                  <c:v>52.643000000000008</c:v>
                </c:pt>
                <c:pt idx="99">
                  <c:v>52.704000000000008</c:v>
                </c:pt>
                <c:pt idx="100">
                  <c:v>52.785000000000011</c:v>
                </c:pt>
                <c:pt idx="101">
                  <c:v>52.942</c:v>
                </c:pt>
                <c:pt idx="102">
                  <c:v>52.949000000000012</c:v>
                </c:pt>
                <c:pt idx="103">
                  <c:v>52.963000000000008</c:v>
                </c:pt>
                <c:pt idx="104">
                  <c:v>52.99</c:v>
                </c:pt>
                <c:pt idx="105">
                  <c:v>53.043999999999997</c:v>
                </c:pt>
                <c:pt idx="106">
                  <c:v>53.103000000000002</c:v>
                </c:pt>
                <c:pt idx="107">
                  <c:v>53.218000000000011</c:v>
                </c:pt>
                <c:pt idx="108">
                  <c:v>53.249000000000002</c:v>
                </c:pt>
                <c:pt idx="109">
                  <c:v>53.31</c:v>
                </c:pt>
                <c:pt idx="110">
                  <c:v>53.387</c:v>
                </c:pt>
                <c:pt idx="111">
                  <c:v>53.517000000000003</c:v>
                </c:pt>
                <c:pt idx="112">
                  <c:v>53.64</c:v>
                </c:pt>
                <c:pt idx="113">
                  <c:v>53.756999999999998</c:v>
                </c:pt>
                <c:pt idx="114">
                  <c:v>53.866999999999997</c:v>
                </c:pt>
                <c:pt idx="115">
                  <c:v>53.970999999999997</c:v>
                </c:pt>
                <c:pt idx="116">
                  <c:v>54.069000000000003</c:v>
                </c:pt>
                <c:pt idx="117">
                  <c:v>54.162000000000013</c:v>
                </c:pt>
                <c:pt idx="118">
                  <c:v>54.249000000000002</c:v>
                </c:pt>
                <c:pt idx="119">
                  <c:v>54.268000000000207</c:v>
                </c:pt>
                <c:pt idx="120">
                  <c:v>54.304000000000002</c:v>
                </c:pt>
                <c:pt idx="121">
                  <c:v>54.332000000000001</c:v>
                </c:pt>
                <c:pt idx="122">
                  <c:v>54.387</c:v>
                </c:pt>
                <c:pt idx="123">
                  <c:v>54.41</c:v>
                </c:pt>
                <c:pt idx="124">
                  <c:v>54.456000000000003</c:v>
                </c:pt>
                <c:pt idx="125">
                  <c:v>54.484000000000002</c:v>
                </c:pt>
                <c:pt idx="126">
                  <c:v>54.539000000000001</c:v>
                </c:pt>
                <c:pt idx="127">
                  <c:v>54.554000000000002</c:v>
                </c:pt>
                <c:pt idx="128">
                  <c:v>54.583000000000013</c:v>
                </c:pt>
                <c:pt idx="129">
                  <c:v>54.592000000000013</c:v>
                </c:pt>
                <c:pt idx="130">
                  <c:v>54.609000000000009</c:v>
                </c:pt>
                <c:pt idx="131">
                  <c:v>54.620000000000012</c:v>
                </c:pt>
                <c:pt idx="132">
                  <c:v>54.642000000000003</c:v>
                </c:pt>
                <c:pt idx="133">
                  <c:v>54.682000000000002</c:v>
                </c:pt>
                <c:pt idx="134">
                  <c:v>54.741</c:v>
                </c:pt>
                <c:pt idx="135">
                  <c:v>54.797000000000011</c:v>
                </c:pt>
                <c:pt idx="136">
                  <c:v>54.85</c:v>
                </c:pt>
                <c:pt idx="137">
                  <c:v>54.899000000000001</c:v>
                </c:pt>
                <c:pt idx="138">
                  <c:v>54.946000000000012</c:v>
                </c:pt>
                <c:pt idx="139">
                  <c:v>54.991</c:v>
                </c:pt>
                <c:pt idx="140">
                  <c:v>55.033000000000001</c:v>
                </c:pt>
                <c:pt idx="141">
                  <c:v>55.072000000000003</c:v>
                </c:pt>
                <c:pt idx="142">
                  <c:v>55.110000000000007</c:v>
                </c:pt>
                <c:pt idx="143">
                  <c:v>55.145000000000003</c:v>
                </c:pt>
                <c:pt idx="144">
                  <c:v>55.178000000000011</c:v>
                </c:pt>
                <c:pt idx="145">
                  <c:v>55.21</c:v>
                </c:pt>
                <c:pt idx="146">
                  <c:v>55.24</c:v>
                </c:pt>
                <c:pt idx="147">
                  <c:v>55.2680000000002</c:v>
                </c:pt>
                <c:pt idx="148">
                  <c:v>55.294000000000011</c:v>
                </c:pt>
                <c:pt idx="149">
                  <c:v>55.317999999999998</c:v>
                </c:pt>
                <c:pt idx="150">
                  <c:v>55.319000000000003</c:v>
                </c:pt>
                <c:pt idx="151">
                  <c:v>55.322000000000003</c:v>
                </c:pt>
                <c:pt idx="152">
                  <c:v>55.326000000000001</c:v>
                </c:pt>
                <c:pt idx="153">
                  <c:v>55.334000000000003</c:v>
                </c:pt>
                <c:pt idx="154">
                  <c:v>55.343000000000004</c:v>
                </c:pt>
                <c:pt idx="155">
                  <c:v>55.360999999999997</c:v>
                </c:pt>
                <c:pt idx="156">
                  <c:v>55.366000000000007</c:v>
                </c:pt>
                <c:pt idx="157">
                  <c:v>55.375</c:v>
                </c:pt>
                <c:pt idx="158">
                  <c:v>55.387</c:v>
                </c:pt>
                <c:pt idx="159">
                  <c:v>55.406999999999996</c:v>
                </c:pt>
                <c:pt idx="160">
                  <c:v>55.426000000000009</c:v>
                </c:pt>
                <c:pt idx="161">
                  <c:v>55.442999999999998</c:v>
                </c:pt>
                <c:pt idx="162">
                  <c:v>55.46</c:v>
                </c:pt>
                <c:pt idx="163">
                  <c:v>55.476000000000013</c:v>
                </c:pt>
                <c:pt idx="164">
                  <c:v>55.485999999999997</c:v>
                </c:pt>
                <c:pt idx="165">
                  <c:v>55.491</c:v>
                </c:pt>
                <c:pt idx="166">
                  <c:v>55.500999999999998</c:v>
                </c:pt>
                <c:pt idx="167">
                  <c:v>55.506</c:v>
                </c:pt>
                <c:pt idx="168">
                  <c:v>55.514000000000003</c:v>
                </c:pt>
                <c:pt idx="169">
                  <c:v>55.519000000000013</c:v>
                </c:pt>
                <c:pt idx="170">
                  <c:v>55.529000000000011</c:v>
                </c:pt>
                <c:pt idx="171">
                  <c:v>55.532000000000011</c:v>
                </c:pt>
                <c:pt idx="172">
                  <c:v>55.537000000000013</c:v>
                </c:pt>
                <c:pt idx="173">
                  <c:v>55.543999999999997</c:v>
                </c:pt>
              </c:numCache>
            </c:numRef>
          </c:yVal>
          <c:smooth val="1"/>
        </c:ser>
        <c:ser>
          <c:idx val="3"/>
          <c:order val="3"/>
          <c:tx>
            <c:v>a-tokoferol 10%</c:v>
          </c:tx>
          <c:spPr>
            <a:ln w="6350">
              <a:noFill/>
            </a:ln>
          </c:spPr>
          <c:marker>
            <c:symbol val="diamond"/>
            <c:size val="9"/>
            <c:spPr>
              <a:solidFill>
                <a:srgbClr val="0070C0"/>
              </a:solidFill>
              <a:ln>
                <a:solidFill>
                  <a:prstClr val="black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'10%'!$J$2:$J$17</c:f>
                <c:numCache>
                  <c:formatCode>General</c:formatCode>
                  <c:ptCount val="16"/>
                  <c:pt idx="0">
                    <c:v>7.0966244241607539</c:v>
                  </c:pt>
                  <c:pt idx="1">
                    <c:v>5.9969730720025103</c:v>
                  </c:pt>
                  <c:pt idx="2">
                    <c:v>2.8173034738636371</c:v>
                  </c:pt>
                  <c:pt idx="3">
                    <c:v>4.1400103629310454</c:v>
                  </c:pt>
                  <c:pt idx="4">
                    <c:v>3.9034473209281582</c:v>
                  </c:pt>
                  <c:pt idx="5">
                    <c:v>3.9816263888337642</c:v>
                  </c:pt>
                  <c:pt idx="6">
                    <c:v>3</c:v>
                  </c:pt>
                  <c:pt idx="7">
                    <c:v>5</c:v>
                  </c:pt>
                  <c:pt idx="8">
                    <c:v>4</c:v>
                  </c:pt>
                  <c:pt idx="9">
                    <c:v>3</c:v>
                  </c:pt>
                  <c:pt idx="10">
                    <c:v>5.2514567066340918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4</c:v>
                  </c:pt>
                  <c:pt idx="15">
                    <c:v>3</c:v>
                  </c:pt>
                </c:numCache>
              </c:numRef>
            </c:plus>
            <c:minus>
              <c:numRef>
                <c:f>'10%'!$J$2:$J$17</c:f>
                <c:numCache>
                  <c:formatCode>General</c:formatCode>
                  <c:ptCount val="16"/>
                  <c:pt idx="0">
                    <c:v>7.0966244241607539</c:v>
                  </c:pt>
                  <c:pt idx="1">
                    <c:v>5.9969730720025103</c:v>
                  </c:pt>
                  <c:pt idx="2">
                    <c:v>2.8173034738636371</c:v>
                  </c:pt>
                  <c:pt idx="3">
                    <c:v>4.1400103629310454</c:v>
                  </c:pt>
                  <c:pt idx="4">
                    <c:v>3.9034473209281582</c:v>
                  </c:pt>
                  <c:pt idx="5">
                    <c:v>3.9816263888337642</c:v>
                  </c:pt>
                  <c:pt idx="6">
                    <c:v>3</c:v>
                  </c:pt>
                  <c:pt idx="7">
                    <c:v>5</c:v>
                  </c:pt>
                  <c:pt idx="8">
                    <c:v>4</c:v>
                  </c:pt>
                  <c:pt idx="9">
                    <c:v>3</c:v>
                  </c:pt>
                  <c:pt idx="10">
                    <c:v>5.2514567066340918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4</c:v>
                  </c:pt>
                  <c:pt idx="15">
                    <c:v>3</c:v>
                  </c:pt>
                </c:numCache>
              </c:numRef>
            </c:minus>
          </c:errBars>
          <c:xVal>
            <c:numRef>
              <c:f>'10%'!$F$2:$F$17</c:f>
              <c:numCache>
                <c:formatCode>General</c:formatCode>
                <c:ptCount val="16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15</c:v>
                </c:pt>
                <c:pt idx="13">
                  <c:v>16</c:v>
                </c:pt>
                <c:pt idx="14">
                  <c:v>20</c:v>
                </c:pt>
                <c:pt idx="15">
                  <c:v>22</c:v>
                </c:pt>
              </c:numCache>
            </c:numRef>
          </c:xVal>
          <c:yVal>
            <c:numRef>
              <c:f>'10%'!$G$2:$G$17</c:f>
              <c:numCache>
                <c:formatCode>General</c:formatCode>
                <c:ptCount val="16"/>
                <c:pt idx="0">
                  <c:v>2</c:v>
                </c:pt>
                <c:pt idx="1">
                  <c:v>5</c:v>
                </c:pt>
                <c:pt idx="2">
                  <c:v>14</c:v>
                </c:pt>
                <c:pt idx="3">
                  <c:v>19</c:v>
                </c:pt>
                <c:pt idx="4">
                  <c:v>31</c:v>
                </c:pt>
                <c:pt idx="5">
                  <c:v>36</c:v>
                </c:pt>
                <c:pt idx="6">
                  <c:v>42</c:v>
                </c:pt>
                <c:pt idx="7">
                  <c:v>45</c:v>
                </c:pt>
                <c:pt idx="8">
                  <c:v>47</c:v>
                </c:pt>
                <c:pt idx="9">
                  <c:v>50</c:v>
                </c:pt>
                <c:pt idx="10">
                  <c:v>53</c:v>
                </c:pt>
                <c:pt idx="11">
                  <c:v>54</c:v>
                </c:pt>
                <c:pt idx="12">
                  <c:v>55.000000000000007</c:v>
                </c:pt>
                <c:pt idx="13">
                  <c:v>55.000000000000007</c:v>
                </c:pt>
                <c:pt idx="14">
                  <c:v>56.000000000000007</c:v>
                </c:pt>
                <c:pt idx="15">
                  <c:v>56.000000000000007</c:v>
                </c:pt>
              </c:numCache>
            </c:numRef>
          </c:yVal>
          <c:smooth val="1"/>
        </c:ser>
        <c:ser>
          <c:idx val="4"/>
          <c:order val="4"/>
          <c:tx>
            <c:v>Model3</c:v>
          </c:tx>
          <c:spPr>
            <a:ln w="254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'5%'!$B$1:$B$47</c:f>
              <c:numCache>
                <c:formatCode>General</c:formatCode>
                <c:ptCount val="47"/>
                <c:pt idx="0">
                  <c:v>0</c:v>
                </c:pt>
                <c:pt idx="1">
                  <c:v>1.16379050925926E-3</c:v>
                </c:pt>
                <c:pt idx="2">
                  <c:v>2.32758101851854E-3</c:v>
                </c:pt>
                <c:pt idx="3">
                  <c:v>4.6551620370370401E-3</c:v>
                </c:pt>
                <c:pt idx="4">
                  <c:v>9.3103240740740698E-3</c:v>
                </c:pt>
                <c:pt idx="5">
                  <c:v>1.8620648148148199E-2</c:v>
                </c:pt>
                <c:pt idx="6">
                  <c:v>3.72412964120373E-2</c:v>
                </c:pt>
                <c:pt idx="7">
                  <c:v>4.1666666666666699E-2</c:v>
                </c:pt>
                <c:pt idx="8">
                  <c:v>5.0517407175925899E-2</c:v>
                </c:pt>
                <c:pt idx="9">
                  <c:v>6.8218888310185202E-2</c:v>
                </c:pt>
                <c:pt idx="10">
                  <c:v>0.103621850578704</c:v>
                </c:pt>
                <c:pt idx="11">
                  <c:v>0.17442777511574101</c:v>
                </c:pt>
                <c:pt idx="12">
                  <c:v>0.31603962395833302</c:v>
                </c:pt>
                <c:pt idx="13">
                  <c:v>0.59926332187499298</c:v>
                </c:pt>
                <c:pt idx="14">
                  <c:v>0.88248701979166</c:v>
                </c:pt>
                <c:pt idx="15">
                  <c:v>1</c:v>
                </c:pt>
                <c:pt idx="16">
                  <c:v>1.235023148148142</c:v>
                </c:pt>
                <c:pt idx="17">
                  <c:v>1.7050810185185199</c:v>
                </c:pt>
                <c:pt idx="18">
                  <c:v>2</c:v>
                </c:pt>
                <c:pt idx="19">
                  <c:v>2.5898495370370371</c:v>
                </c:pt>
                <c:pt idx="20">
                  <c:v>3</c:v>
                </c:pt>
                <c:pt idx="21">
                  <c:v>3.8203125</c:v>
                </c:pt>
                <c:pt idx="22">
                  <c:v>4</c:v>
                </c:pt>
                <c:pt idx="23">
                  <c:v>4.359375</c:v>
                </c:pt>
                <c:pt idx="24">
                  <c:v>5</c:v>
                </c:pt>
                <c:pt idx="25">
                  <c:v>5.640625</c:v>
                </c:pt>
                <c:pt idx="26">
                  <c:v>6</c:v>
                </c:pt>
                <c:pt idx="27">
                  <c:v>6.71875</c:v>
                </c:pt>
                <c:pt idx="28">
                  <c:v>7</c:v>
                </c:pt>
                <c:pt idx="29">
                  <c:v>7.5624884259259257</c:v>
                </c:pt>
                <c:pt idx="30">
                  <c:v>8</c:v>
                </c:pt>
                <c:pt idx="31">
                  <c:v>8.8750115740740743</c:v>
                </c:pt>
                <c:pt idx="32">
                  <c:v>9</c:v>
                </c:pt>
                <c:pt idx="33">
                  <c:v>9.2499652777777701</c:v>
                </c:pt>
                <c:pt idx="34">
                  <c:v>9.7499074074074041</c:v>
                </c:pt>
                <c:pt idx="35">
                  <c:v>10.749780092592591</c:v>
                </c:pt>
                <c:pt idx="36">
                  <c:v>11</c:v>
                </c:pt>
                <c:pt idx="37">
                  <c:v>11.5004398148149</c:v>
                </c:pt>
                <c:pt idx="38">
                  <c:v>12.501273148148099</c:v>
                </c:pt>
                <c:pt idx="39">
                  <c:v>14</c:v>
                </c:pt>
                <c:pt idx="40">
                  <c:v>15</c:v>
                </c:pt>
                <c:pt idx="41">
                  <c:v>16</c:v>
                </c:pt>
                <c:pt idx="42">
                  <c:v>17</c:v>
                </c:pt>
                <c:pt idx="43">
                  <c:v>18</c:v>
                </c:pt>
                <c:pt idx="44">
                  <c:v>20</c:v>
                </c:pt>
                <c:pt idx="45">
                  <c:v>22.3</c:v>
                </c:pt>
                <c:pt idx="46">
                  <c:v>23</c:v>
                </c:pt>
              </c:numCache>
            </c:numRef>
          </c:xVal>
          <c:yVal>
            <c:numRef>
              <c:f>'5%'!$D$1:$D$47</c:f>
              <c:numCache>
                <c:formatCode>0.00E+00</c:formatCode>
                <c:ptCount val="47"/>
                <c:pt idx="0">
                  <c:v>1.0174399999999999E-4</c:v>
                </c:pt>
                <c:pt idx="1">
                  <c:v>1.4306599999999999E-2</c:v>
                </c:pt>
                <c:pt idx="2">
                  <c:v>2.8507299999999999E-2</c:v>
                </c:pt>
                <c:pt idx="3">
                  <c:v>5.68981E-2</c:v>
                </c:pt>
                <c:pt idx="4">
                  <c:v>0.114</c:v>
                </c:pt>
                <c:pt idx="5">
                  <c:v>0.22700000000000001</c:v>
                </c:pt>
                <c:pt idx="6">
                  <c:v>0.45300000000000001</c:v>
                </c:pt>
                <c:pt idx="7">
                  <c:v>0.50600000000000001</c:v>
                </c:pt>
                <c:pt idx="8">
                  <c:v>0.61300000000000199</c:v>
                </c:pt>
                <c:pt idx="9">
                  <c:v>0.82600000000000096</c:v>
                </c:pt>
                <c:pt idx="10">
                  <c:v>1.248999999999993</c:v>
                </c:pt>
                <c:pt idx="11">
                  <c:v>2.0830000000000002</c:v>
                </c:pt>
                <c:pt idx="12">
                  <c:v>3.7090000000000001</c:v>
                </c:pt>
                <c:pt idx="13">
                  <c:v>6.7909999999999986</c:v>
                </c:pt>
                <c:pt idx="14">
                  <c:v>9.6580000000000013</c:v>
                </c:pt>
                <c:pt idx="15">
                  <c:v>10.786</c:v>
                </c:pt>
                <c:pt idx="16">
                  <c:v>12.944000000000001</c:v>
                </c:pt>
                <c:pt idx="17">
                  <c:v>16.891000000000009</c:v>
                </c:pt>
                <c:pt idx="18">
                  <c:v>19.126000000000001</c:v>
                </c:pt>
                <c:pt idx="19">
                  <c:v>23.123999999999999</c:v>
                </c:pt>
                <c:pt idx="20">
                  <c:v>25.555</c:v>
                </c:pt>
                <c:pt idx="21">
                  <c:v>29.718</c:v>
                </c:pt>
                <c:pt idx="22">
                  <c:v>30.506</c:v>
                </c:pt>
                <c:pt idx="23">
                  <c:v>31.974</c:v>
                </c:pt>
                <c:pt idx="24">
                  <c:v>34.269000000000013</c:v>
                </c:pt>
                <c:pt idx="25">
                  <c:v>36.20000000000001</c:v>
                </c:pt>
                <c:pt idx="26">
                  <c:v>37.139000000000003</c:v>
                </c:pt>
                <c:pt idx="27">
                  <c:v>38.773000000000003</c:v>
                </c:pt>
                <c:pt idx="28">
                  <c:v>39.326000000000001</c:v>
                </c:pt>
                <c:pt idx="29">
                  <c:v>40.316000000000003</c:v>
                </c:pt>
                <c:pt idx="30">
                  <c:v>40.984000000000002</c:v>
                </c:pt>
                <c:pt idx="31">
                  <c:v>42.107000000000014</c:v>
                </c:pt>
                <c:pt idx="32">
                  <c:v>42.245000000000012</c:v>
                </c:pt>
                <c:pt idx="33">
                  <c:v>42.507000000000012</c:v>
                </c:pt>
                <c:pt idx="34">
                  <c:v>42.981999999999999</c:v>
                </c:pt>
                <c:pt idx="35">
                  <c:v>43.766000000000012</c:v>
                </c:pt>
                <c:pt idx="36">
                  <c:v>43.929000000000002</c:v>
                </c:pt>
                <c:pt idx="37">
                  <c:v>44.222000000000222</c:v>
                </c:pt>
                <c:pt idx="38">
                  <c:v>44.705000000000013</c:v>
                </c:pt>
                <c:pt idx="39">
                  <c:v>45.224000000000011</c:v>
                </c:pt>
                <c:pt idx="40">
                  <c:v>45.464000000000013</c:v>
                </c:pt>
                <c:pt idx="41">
                  <c:v>45.645000000000003</c:v>
                </c:pt>
                <c:pt idx="42">
                  <c:v>45.78</c:v>
                </c:pt>
                <c:pt idx="43">
                  <c:v>45.883000000000003</c:v>
                </c:pt>
                <c:pt idx="44">
                  <c:v>46.014000000000003</c:v>
                </c:pt>
                <c:pt idx="45">
                  <c:v>46.093000000000011</c:v>
                </c:pt>
                <c:pt idx="46">
                  <c:v>46.11</c:v>
                </c:pt>
              </c:numCache>
            </c:numRef>
          </c:yVal>
          <c:smooth val="1"/>
        </c:ser>
        <c:ser>
          <c:idx val="5"/>
          <c:order val="5"/>
          <c:tx>
            <c:v>a-tokoferol 5%</c:v>
          </c:tx>
          <c:spPr>
            <a:ln>
              <a:noFill/>
            </a:ln>
          </c:spPr>
          <c:marker>
            <c:symbol val="triangle"/>
            <c:size val="8"/>
            <c:spPr>
              <a:solidFill>
                <a:srgbClr val="C00000"/>
              </a:solidFill>
              <a:ln w="3175">
                <a:solidFill>
                  <a:prstClr val="black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'5%'!$J$2:$J$18</c:f>
                <c:numCache>
                  <c:formatCode>General</c:formatCode>
                  <c:ptCount val="17"/>
                  <c:pt idx="0">
                    <c:v>1.449307957728502</c:v>
                  </c:pt>
                  <c:pt idx="1">
                    <c:v>3.0778211972717542</c:v>
                  </c:pt>
                  <c:pt idx="2">
                    <c:v>2.8781358803466701</c:v>
                  </c:pt>
                  <c:pt idx="3">
                    <c:v>1.8022845355128261</c:v>
                  </c:pt>
                  <c:pt idx="4">
                    <c:v>4.4134283712008404</c:v>
                  </c:pt>
                  <c:pt idx="5">
                    <c:v>3.3921890172258071</c:v>
                  </c:pt>
                  <c:pt idx="6">
                    <c:v>1.8371049042359049</c:v>
                  </c:pt>
                  <c:pt idx="7">
                    <c:v>1.7252781947945539</c:v>
                  </c:pt>
                  <c:pt idx="8">
                    <c:v>1.0349467143350179</c:v>
                  </c:pt>
                  <c:pt idx="9">
                    <c:v>1.277827099911548</c:v>
                  </c:pt>
                  <c:pt idx="10">
                    <c:v>1.8812450205764779</c:v>
                  </c:pt>
                  <c:pt idx="11">
                    <c:v>2.3837412441699581</c:v>
                  </c:pt>
                  <c:pt idx="12">
                    <c:v>1.422571225577381</c:v>
                  </c:pt>
                  <c:pt idx="13">
                    <c:v>1.206563288461127</c:v>
                  </c:pt>
                  <c:pt idx="14">
                    <c:v>1.458779555654798</c:v>
                  </c:pt>
                  <c:pt idx="15">
                    <c:v>2.3304975130955938</c:v>
                  </c:pt>
                  <c:pt idx="16">
                    <c:v>1.9108987487964211</c:v>
                  </c:pt>
                </c:numCache>
              </c:numRef>
            </c:plus>
            <c:minus>
              <c:numRef>
                <c:f>'5%'!$J$2:$J$18</c:f>
                <c:numCache>
                  <c:formatCode>General</c:formatCode>
                  <c:ptCount val="17"/>
                  <c:pt idx="0">
                    <c:v>1.449307957728502</c:v>
                  </c:pt>
                  <c:pt idx="1">
                    <c:v>3.0778211972717542</c:v>
                  </c:pt>
                  <c:pt idx="2">
                    <c:v>2.8781358803466701</c:v>
                  </c:pt>
                  <c:pt idx="3">
                    <c:v>1.8022845355128261</c:v>
                  </c:pt>
                  <c:pt idx="4">
                    <c:v>4.4134283712008404</c:v>
                  </c:pt>
                  <c:pt idx="5">
                    <c:v>3.3921890172258071</c:v>
                  </c:pt>
                  <c:pt idx="6">
                    <c:v>1.8371049042359049</c:v>
                  </c:pt>
                  <c:pt idx="7">
                    <c:v>1.7252781947945539</c:v>
                  </c:pt>
                  <c:pt idx="8">
                    <c:v>1.0349467143350179</c:v>
                  </c:pt>
                  <c:pt idx="9">
                    <c:v>1.277827099911548</c:v>
                  </c:pt>
                  <c:pt idx="10">
                    <c:v>1.8812450205764779</c:v>
                  </c:pt>
                  <c:pt idx="11">
                    <c:v>2.3837412441699581</c:v>
                  </c:pt>
                  <c:pt idx="12">
                    <c:v>1.422571225577381</c:v>
                  </c:pt>
                  <c:pt idx="13">
                    <c:v>1.206563288461127</c:v>
                  </c:pt>
                  <c:pt idx="14">
                    <c:v>1.458779555654798</c:v>
                  </c:pt>
                  <c:pt idx="15">
                    <c:v>2.3304975130955938</c:v>
                  </c:pt>
                  <c:pt idx="16">
                    <c:v>1.9108987487964211</c:v>
                  </c:pt>
                </c:numCache>
              </c:numRef>
            </c:minus>
          </c:errBars>
          <c:xVal>
            <c:numRef>
              <c:f>'5%'!$F$2:$F$18</c:f>
              <c:numCache>
                <c:formatCode>General</c:formatCode>
                <c:ptCount val="17"/>
                <c:pt idx="0">
                  <c:v>4.1666666666666699E-2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11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23</c:v>
                </c:pt>
              </c:numCache>
            </c:numRef>
          </c:xVal>
          <c:yVal>
            <c:numRef>
              <c:f>'5%'!$H$2:$H$18</c:f>
              <c:numCache>
                <c:formatCode>0.000</c:formatCode>
                <c:ptCount val="17"/>
                <c:pt idx="0">
                  <c:v>2.4910899910899782</c:v>
                </c:pt>
                <c:pt idx="1">
                  <c:v>6.1241461241461241</c:v>
                </c:pt>
                <c:pt idx="2">
                  <c:v>16.4040689040689</c:v>
                </c:pt>
                <c:pt idx="3">
                  <c:v>23.510296010296031</c:v>
                </c:pt>
                <c:pt idx="4">
                  <c:v>33.567056067056001</c:v>
                </c:pt>
                <c:pt idx="5">
                  <c:v>36.396478896479181</c:v>
                </c:pt>
                <c:pt idx="6">
                  <c:v>38.114130614130623</c:v>
                </c:pt>
                <c:pt idx="7">
                  <c:v>41.043048543048343</c:v>
                </c:pt>
                <c:pt idx="8">
                  <c:v>42.146652146652151</c:v>
                </c:pt>
                <c:pt idx="9">
                  <c:v>42.546860046860047</c:v>
                </c:pt>
                <c:pt idx="10">
                  <c:v>42.877025377025383</c:v>
                </c:pt>
                <c:pt idx="11">
                  <c:v>43.360888360888353</c:v>
                </c:pt>
                <c:pt idx="12">
                  <c:v>45.360690360690143</c:v>
                </c:pt>
                <c:pt idx="13">
                  <c:v>45.519833019832987</c:v>
                </c:pt>
                <c:pt idx="14">
                  <c:v>45.552750552750553</c:v>
                </c:pt>
                <c:pt idx="15">
                  <c:v>45.640860640860637</c:v>
                </c:pt>
                <c:pt idx="16">
                  <c:v>46.257136257136253</c:v>
                </c:pt>
              </c:numCache>
            </c:numRef>
          </c:yVal>
          <c:smooth val="1"/>
        </c:ser>
        <c:ser>
          <c:idx val="6"/>
          <c:order val="6"/>
          <c:tx>
            <c:v>a-tokoferol 10%</c:v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'10%mieszanie'!$J$2:$J$9</c:f>
                <c:numCache>
                  <c:formatCode>General</c:formatCode>
                  <c:ptCount val="8"/>
                  <c:pt idx="0">
                    <c:v>10.60740314307297</c:v>
                  </c:pt>
                  <c:pt idx="1">
                    <c:v>3.7667304537003412</c:v>
                  </c:pt>
                  <c:pt idx="2">
                    <c:v>2.1246086073159201</c:v>
                  </c:pt>
                  <c:pt idx="3">
                    <c:v>3.1540546029849148</c:v>
                  </c:pt>
                  <c:pt idx="4">
                    <c:v>4.0999999999999996</c:v>
                  </c:pt>
                  <c:pt idx="5">
                    <c:v>4.0607825518830154</c:v>
                  </c:pt>
                  <c:pt idx="6">
                    <c:v>3.6</c:v>
                  </c:pt>
                  <c:pt idx="7">
                    <c:v>3.2</c:v>
                  </c:pt>
                </c:numCache>
              </c:numRef>
            </c:plus>
            <c:minus>
              <c:numRef>
                <c:f>'10%mieszanie'!$J$2:$J$9</c:f>
                <c:numCache>
                  <c:formatCode>General</c:formatCode>
                  <c:ptCount val="8"/>
                  <c:pt idx="0">
                    <c:v>10.60740314307297</c:v>
                  </c:pt>
                  <c:pt idx="1">
                    <c:v>3.7667304537003412</c:v>
                  </c:pt>
                  <c:pt idx="2">
                    <c:v>2.1246086073159201</c:v>
                  </c:pt>
                  <c:pt idx="3">
                    <c:v>3.1540546029849148</c:v>
                  </c:pt>
                  <c:pt idx="4">
                    <c:v>4.0999999999999996</c:v>
                  </c:pt>
                  <c:pt idx="5">
                    <c:v>4.0607825518830154</c:v>
                  </c:pt>
                  <c:pt idx="6">
                    <c:v>3.6</c:v>
                  </c:pt>
                  <c:pt idx="7">
                    <c:v>3.2</c:v>
                  </c:pt>
                </c:numCache>
              </c:numRef>
            </c:minus>
          </c:errBars>
          <c:xVal>
            <c:numRef>
              <c:f>'10%mieszanie'!$F$2:$F$9</c:f>
              <c:numCache>
                <c:formatCode>General</c:formatCode>
                <c:ptCount val="8"/>
                <c:pt idx="0">
                  <c:v>4.1666666666666699E-2</c:v>
                </c:pt>
                <c:pt idx="1">
                  <c:v>0.125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7</c:v>
                </c:pt>
                <c:pt idx="7">
                  <c:v>14</c:v>
                </c:pt>
              </c:numCache>
            </c:numRef>
          </c:xVal>
          <c:yVal>
            <c:numRef>
              <c:f>'10%mieszanie'!$H$2:$H$9</c:f>
              <c:numCache>
                <c:formatCode>General</c:formatCode>
                <c:ptCount val="8"/>
                <c:pt idx="0">
                  <c:v>1.6760714285714351</c:v>
                </c:pt>
                <c:pt idx="1">
                  <c:v>10.421428571428571</c:v>
                </c:pt>
                <c:pt idx="2">
                  <c:v>32.603928571428547</c:v>
                </c:pt>
                <c:pt idx="3">
                  <c:v>47.681071428571428</c:v>
                </c:pt>
                <c:pt idx="4">
                  <c:v>52.292500000000302</c:v>
                </c:pt>
                <c:pt idx="5">
                  <c:v>53.89892857142857</c:v>
                </c:pt>
                <c:pt idx="6">
                  <c:v>54.244642857142608</c:v>
                </c:pt>
                <c:pt idx="7">
                  <c:v>54.576428571428544</c:v>
                </c:pt>
              </c:numCache>
            </c:numRef>
          </c:yVal>
          <c:smooth val="1"/>
        </c:ser>
        <c:ser>
          <c:idx val="7"/>
          <c:order val="7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'10%mieszanie'!$B$2:$B$44</c:f>
              <c:numCache>
                <c:formatCode>General</c:formatCode>
                <c:ptCount val="43"/>
                <c:pt idx="0">
                  <c:v>0</c:v>
                </c:pt>
                <c:pt idx="1">
                  <c:v>3.8636504629630002E-4</c:v>
                </c:pt>
                <c:pt idx="2">
                  <c:v>7.7272997685185602E-4</c:v>
                </c:pt>
                <c:pt idx="3">
                  <c:v>1.5454599537037201E-3</c:v>
                </c:pt>
                <c:pt idx="4">
                  <c:v>3.0909200231481501E-3</c:v>
                </c:pt>
                <c:pt idx="5">
                  <c:v>6.1818399305555499E-3</c:v>
                </c:pt>
                <c:pt idx="6">
                  <c:v>1.23636798611112E-2</c:v>
                </c:pt>
                <c:pt idx="7">
                  <c:v>2.4727359837962998E-2</c:v>
                </c:pt>
                <c:pt idx="8">
                  <c:v>4.1666666666666699E-2</c:v>
                </c:pt>
                <c:pt idx="9">
                  <c:v>7.5545280324074093E-2</c:v>
                </c:pt>
                <c:pt idx="10">
                  <c:v>0.125</c:v>
                </c:pt>
                <c:pt idx="11">
                  <c:v>0.22390943923611201</c:v>
                </c:pt>
                <c:pt idx="12">
                  <c:v>0.32281887858796798</c:v>
                </c:pt>
                <c:pt idx="13">
                  <c:v>0.52063775717592597</c:v>
                </c:pt>
                <c:pt idx="14">
                  <c:v>0.71845663564815099</c:v>
                </c:pt>
                <c:pt idx="15">
                  <c:v>0.91627551423611198</c:v>
                </c:pt>
                <c:pt idx="16">
                  <c:v>1</c:v>
                </c:pt>
                <c:pt idx="17">
                  <c:v>1.167453703703712</c:v>
                </c:pt>
                <c:pt idx="18">
                  <c:v>1.3348958333333341</c:v>
                </c:pt>
                <c:pt idx="19">
                  <c:v>1.6697916666666659</c:v>
                </c:pt>
                <c:pt idx="20">
                  <c:v>2</c:v>
                </c:pt>
                <c:pt idx="21">
                  <c:v>2.3302083333333061</c:v>
                </c:pt>
                <c:pt idx="22">
                  <c:v>2.6604050925926002</c:v>
                </c:pt>
                <c:pt idx="23">
                  <c:v>2.9906134259259232</c:v>
                </c:pt>
                <c:pt idx="24">
                  <c:v>3</c:v>
                </c:pt>
                <c:pt idx="25">
                  <c:v>3.0187731481481479</c:v>
                </c:pt>
                <c:pt idx="26">
                  <c:v>3.0563310185185202</c:v>
                </c:pt>
                <c:pt idx="27">
                  <c:v>3.1314236111111109</c:v>
                </c:pt>
                <c:pt idx="28">
                  <c:v>3.2816319444444599</c:v>
                </c:pt>
                <c:pt idx="29">
                  <c:v>3.5820370370370398</c:v>
                </c:pt>
                <c:pt idx="30">
                  <c:v>3.8824421296295939</c:v>
                </c:pt>
                <c:pt idx="31">
                  <c:v>4.4832523148148784</c:v>
                </c:pt>
                <c:pt idx="32">
                  <c:v>5.0840624999999999</c:v>
                </c:pt>
                <c:pt idx="33">
                  <c:v>5.6848726851851854</c:v>
                </c:pt>
                <c:pt idx="34">
                  <c:v>6</c:v>
                </c:pt>
                <c:pt idx="35">
                  <c:v>6.6302546296296301</c:v>
                </c:pt>
                <c:pt idx="36">
                  <c:v>7</c:v>
                </c:pt>
                <c:pt idx="37">
                  <c:v>7.7394791666666833</c:v>
                </c:pt>
                <c:pt idx="38">
                  <c:v>9.1394791666666677</c:v>
                </c:pt>
                <c:pt idx="39">
                  <c:v>10.53947916666667</c:v>
                </c:pt>
                <c:pt idx="40">
                  <c:v>11.939467592592599</c:v>
                </c:pt>
                <c:pt idx="41">
                  <c:v>13.3394675925926</c:v>
                </c:pt>
                <c:pt idx="42">
                  <c:v>14</c:v>
                </c:pt>
              </c:numCache>
            </c:numRef>
          </c:xVal>
          <c:yVal>
            <c:numRef>
              <c:f>'10%mieszanie'!$D$2:$D$44</c:f>
              <c:numCache>
                <c:formatCode>0.00E+00</c:formatCode>
                <c:ptCount val="43"/>
                <c:pt idx="0">
                  <c:v>4.3163900000000297E-4</c:v>
                </c:pt>
                <c:pt idx="1">
                  <c:v>2.0437400000000001E-2</c:v>
                </c:pt>
                <c:pt idx="2">
                  <c:v>4.0436400000000303E-2</c:v>
                </c:pt>
                <c:pt idx="3">
                  <c:v>8.0417799999999998E-2</c:v>
                </c:pt>
                <c:pt idx="4">
                  <c:v>0.16</c:v>
                </c:pt>
                <c:pt idx="5">
                  <c:v>0.32000000000000201</c:v>
                </c:pt>
                <c:pt idx="6">
                  <c:v>0.63700000000000301</c:v>
                </c:pt>
                <c:pt idx="7">
                  <c:v>1.268</c:v>
                </c:pt>
                <c:pt idx="8">
                  <c:v>2.12</c:v>
                </c:pt>
                <c:pt idx="9">
                  <c:v>3.7880000000000011</c:v>
                </c:pt>
                <c:pt idx="10">
                  <c:v>6.1360000000000001</c:v>
                </c:pt>
                <c:pt idx="11">
                  <c:v>10.539</c:v>
                </c:pt>
                <c:pt idx="12">
                  <c:v>14.569000000000001</c:v>
                </c:pt>
                <c:pt idx="13">
                  <c:v>21.643999999999991</c:v>
                </c:pt>
                <c:pt idx="14">
                  <c:v>27.530999999999999</c:v>
                </c:pt>
                <c:pt idx="15">
                  <c:v>32.405000000000001</c:v>
                </c:pt>
                <c:pt idx="16">
                  <c:v>34.186</c:v>
                </c:pt>
                <c:pt idx="17">
                  <c:v>37.351999999999997</c:v>
                </c:pt>
                <c:pt idx="18">
                  <c:v>40.033000000000001</c:v>
                </c:pt>
                <c:pt idx="19">
                  <c:v>44.28</c:v>
                </c:pt>
                <c:pt idx="20">
                  <c:v>47.271000000000001</c:v>
                </c:pt>
                <c:pt idx="21">
                  <c:v>49.389000000000003</c:v>
                </c:pt>
                <c:pt idx="22">
                  <c:v>50.881</c:v>
                </c:pt>
                <c:pt idx="23">
                  <c:v>51.926000000000002</c:v>
                </c:pt>
                <c:pt idx="24">
                  <c:v>51.95</c:v>
                </c:pt>
                <c:pt idx="25">
                  <c:v>51.996000000000009</c:v>
                </c:pt>
                <c:pt idx="26">
                  <c:v>52.085000000000001</c:v>
                </c:pt>
                <c:pt idx="27">
                  <c:v>52.247</c:v>
                </c:pt>
                <c:pt idx="28">
                  <c:v>52.545000000000002</c:v>
                </c:pt>
                <c:pt idx="29">
                  <c:v>52.964000000000013</c:v>
                </c:pt>
                <c:pt idx="30">
                  <c:v>53.283000000000001</c:v>
                </c:pt>
                <c:pt idx="31">
                  <c:v>53.676000000000002</c:v>
                </c:pt>
                <c:pt idx="32">
                  <c:v>53.917000000000002</c:v>
                </c:pt>
                <c:pt idx="33">
                  <c:v>54.065000000000012</c:v>
                </c:pt>
                <c:pt idx="34">
                  <c:v>54.124000000000002</c:v>
                </c:pt>
                <c:pt idx="35">
                  <c:v>54.195000000000213</c:v>
                </c:pt>
                <c:pt idx="36">
                  <c:v>54.225000000000222</c:v>
                </c:pt>
                <c:pt idx="37">
                  <c:v>54.258000000000003</c:v>
                </c:pt>
                <c:pt idx="38">
                  <c:v>54.284000000000013</c:v>
                </c:pt>
                <c:pt idx="39">
                  <c:v>54.295000000000229</c:v>
                </c:pt>
                <c:pt idx="40">
                  <c:v>54.299000000000063</c:v>
                </c:pt>
                <c:pt idx="41">
                  <c:v>54.301000000000002</c:v>
                </c:pt>
                <c:pt idx="42">
                  <c:v>54.301000000000002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465536"/>
        <c:axId val="86471808"/>
      </c:scatterChart>
      <c:valAx>
        <c:axId val="86465536"/>
        <c:scaling>
          <c:orientation val="minMax"/>
          <c:max val="2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pl-PL" sz="1800" dirty="0" smtClean="0"/>
                  <a:t>Time [</a:t>
                </a:r>
                <a:r>
                  <a:rPr lang="pl-PL" sz="1800" dirty="0" err="1" smtClean="0"/>
                  <a:t>days</a:t>
                </a:r>
                <a:r>
                  <a:rPr lang="pl-PL" sz="1800" dirty="0" smtClean="0"/>
                  <a:t>]</a:t>
                </a:r>
                <a:endParaRPr lang="pl-PL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471808"/>
        <c:crosses val="autoZero"/>
        <c:crossBetween val="midCat"/>
        <c:majorUnit val="5"/>
      </c:valAx>
      <c:valAx>
        <c:axId val="8647180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pl-PL" sz="1800" dirty="0"/>
                  <a:t>% </a:t>
                </a:r>
                <a:r>
                  <a:rPr lang="pl-PL" sz="1800" dirty="0" smtClean="0"/>
                  <a:t>of </a:t>
                </a:r>
                <a:r>
                  <a:rPr lang="pl-PL" sz="1800" dirty="0" err="1" smtClean="0"/>
                  <a:t>released</a:t>
                </a:r>
                <a:r>
                  <a:rPr lang="pl-PL" sz="1800" dirty="0" smtClean="0"/>
                  <a:t> a-tocopherol</a:t>
                </a:r>
                <a:endParaRPr lang="pl-PL" sz="1800" dirty="0"/>
              </a:p>
            </c:rich>
          </c:tx>
          <c:layout>
            <c:manualLayout>
              <c:xMode val="edge"/>
              <c:yMode val="edge"/>
              <c:x val="1.25004533243319E-2"/>
              <c:y val="0.15018051770977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465536"/>
        <c:crosses val="autoZero"/>
        <c:crossBetween val="midCat"/>
      </c:valAx>
      <c:spPr>
        <a:ln>
          <a:solidFill>
            <a:prstClr val="black"/>
          </a:solidFill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498752046783626"/>
          <c:y val="0.65271153846154295"/>
          <c:w val="0.30454020467836301"/>
          <c:h val="0.23070085470085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7824074074099"/>
          <c:y val="5.5953174603174602E-2"/>
          <c:w val="0.78519884259259498"/>
          <c:h val="0.72888945325883903"/>
        </c:manualLayout>
      </c:layout>
      <c:scatterChart>
        <c:scatterStyle val="lineMarker"/>
        <c:varyColors val="0"/>
        <c:ser>
          <c:idx val="0"/>
          <c:order val="0"/>
          <c:tx>
            <c:v>Emulsja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50"/>
              </a:solidFill>
            </c:spPr>
          </c:marker>
          <c:errBars>
            <c:errDir val="y"/>
            <c:errBarType val="both"/>
            <c:errValType val="percentage"/>
            <c:noEndCap val="0"/>
            <c:val val="9"/>
          </c:errBars>
          <c:xVal>
            <c:numRef>
              <c:f>wykresy_i_dane!$M$4:$M$16</c:f>
              <c:numCache>
                <c:formatCode>General</c:formatCode>
                <c:ptCount val="13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14</c:v>
                </c:pt>
                <c:pt idx="12">
                  <c:v>22</c:v>
                </c:pt>
              </c:numCache>
            </c:numRef>
          </c:xVal>
          <c:yVal>
            <c:numRef>
              <c:f>wykresy_i_dane!$N$4:$N$16</c:f>
              <c:numCache>
                <c:formatCode>0.0</c:formatCode>
                <c:ptCount val="13"/>
                <c:pt idx="0">
                  <c:v>1.5218964893231961</c:v>
                </c:pt>
                <c:pt idx="1">
                  <c:v>3.0808903365906621</c:v>
                </c:pt>
                <c:pt idx="2">
                  <c:v>4.4444444444444438</c:v>
                </c:pt>
                <c:pt idx="3">
                  <c:v>4.9954759319580146</c:v>
                </c:pt>
                <c:pt idx="4">
                  <c:v>5.5314271926649949</c:v>
                </c:pt>
                <c:pt idx="5">
                  <c:v>5.6552840492865188</c:v>
                </c:pt>
                <c:pt idx="6">
                  <c:v>5.7802042950973433</c:v>
                </c:pt>
                <c:pt idx="7">
                  <c:v>5.9276795852906679</c:v>
                </c:pt>
                <c:pt idx="8">
                  <c:v>6.0074903856450899</c:v>
                </c:pt>
                <c:pt idx="9">
                  <c:v>6.1154752097368297</c:v>
                </c:pt>
                <c:pt idx="10">
                  <c:v>6.1956916161915956</c:v>
                </c:pt>
                <c:pt idx="11">
                  <c:v>6.2771560414165446</c:v>
                </c:pt>
                <c:pt idx="12">
                  <c:v>6.4765270399563724</c:v>
                </c:pt>
              </c:numCache>
            </c:numRef>
          </c:yVal>
          <c:smooth val="0"/>
        </c:ser>
        <c:ser>
          <c:idx val="2"/>
          <c:order val="1"/>
          <c:tx>
            <c:v>Core-shell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20"/>
          </c:errBars>
          <c:xVal>
            <c:numRef>
              <c:f>wykresy_i_dane!$S$4:$S$11</c:f>
              <c:numCache>
                <c:formatCode>General</c:formatCode>
                <c:ptCount val="8"/>
                <c:pt idx="0">
                  <c:v>4.1666666666666699E-2</c:v>
                </c:pt>
                <c:pt idx="1">
                  <c:v>0.20833333333333401</c:v>
                </c:pt>
                <c:pt idx="2">
                  <c:v>1</c:v>
                </c:pt>
                <c:pt idx="3">
                  <c:v>4</c:v>
                </c:pt>
                <c:pt idx="4">
                  <c:v>8</c:v>
                </c:pt>
                <c:pt idx="5">
                  <c:v>10</c:v>
                </c:pt>
                <c:pt idx="6">
                  <c:v>14</c:v>
                </c:pt>
                <c:pt idx="7">
                  <c:v>22</c:v>
                </c:pt>
              </c:numCache>
            </c:numRef>
          </c:xVal>
          <c:yVal>
            <c:numRef>
              <c:f>wykresy_i_dane!$U$4:$U$11</c:f>
              <c:numCache>
                <c:formatCode>0.00</c:formatCode>
                <c:ptCount val="8"/>
                <c:pt idx="0">
                  <c:v>0.80042082995769204</c:v>
                </c:pt>
                <c:pt idx="1">
                  <c:v>1.263446304797911</c:v>
                </c:pt>
                <c:pt idx="2">
                  <c:v>1.7376113961652691</c:v>
                </c:pt>
                <c:pt idx="3">
                  <c:v>1.9945820955981639</c:v>
                </c:pt>
                <c:pt idx="4">
                  <c:v>2.0879185795301112</c:v>
                </c:pt>
                <c:pt idx="5">
                  <c:v>2.1367809883877942</c:v>
                </c:pt>
                <c:pt idx="6">
                  <c:v>2.1910162930956871</c:v>
                </c:pt>
                <c:pt idx="7">
                  <c:v>2.2478958502115458</c:v>
                </c:pt>
              </c:numCache>
            </c:numRef>
          </c:yVal>
          <c:smooth val="0"/>
        </c:ser>
        <c:ser>
          <c:idx val="1"/>
          <c:order val="2"/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Arkusz2!$A$35:$A$325</c:f>
              <c:numCache>
                <c:formatCode>General</c:formatCode>
                <c:ptCount val="291"/>
                <c:pt idx="0">
                  <c:v>0</c:v>
                </c:pt>
                <c:pt idx="1">
                  <c:v>3.2476851851851999E-7</c:v>
                </c:pt>
                <c:pt idx="2">
                  <c:v>6.4965277777777997E-7</c:v>
                </c:pt>
                <c:pt idx="3">
                  <c:v>1.2993055555555599E-6</c:v>
                </c:pt>
                <c:pt idx="4">
                  <c:v>2.5986111111111199E-6</c:v>
                </c:pt>
                <c:pt idx="5">
                  <c:v>5.1971064814814898E-6</c:v>
                </c:pt>
                <c:pt idx="6">
                  <c:v>1.03943287037037E-5</c:v>
                </c:pt>
                <c:pt idx="7">
                  <c:v>2.0788541666666702E-5</c:v>
                </c:pt>
                <c:pt idx="8">
                  <c:v>4.1577083333333498E-5</c:v>
                </c:pt>
                <c:pt idx="9">
                  <c:v>8.3154282407407799E-5</c:v>
                </c:pt>
                <c:pt idx="10">
                  <c:v>1.66308564814815E-4</c:v>
                </c:pt>
                <c:pt idx="11">
                  <c:v>3.3261701388888901E-4</c:v>
                </c:pt>
                <c:pt idx="12">
                  <c:v>4.9892557870370605E-4</c:v>
                </c:pt>
                <c:pt idx="13">
                  <c:v>6.6523402777777802E-4</c:v>
                </c:pt>
                <c:pt idx="14">
                  <c:v>8.3154259259259696E-4</c:v>
                </c:pt>
                <c:pt idx="15">
                  <c:v>1.1641596064814899E-3</c:v>
                </c:pt>
                <c:pt idx="16">
                  <c:v>1.4967766203703701E-3</c:v>
                </c:pt>
                <c:pt idx="17">
                  <c:v>1.82939363425926E-3</c:v>
                </c:pt>
                <c:pt idx="18">
                  <c:v>2.1620107638888899E-3</c:v>
                </c:pt>
                <c:pt idx="19">
                  <c:v>2.4946277777777898E-3</c:v>
                </c:pt>
                <c:pt idx="20">
                  <c:v>3.1598618055555601E-3</c:v>
                </c:pt>
                <c:pt idx="21">
                  <c:v>3.82509583333333E-3</c:v>
                </c:pt>
                <c:pt idx="22">
                  <c:v>4.4903299768518498E-3</c:v>
                </c:pt>
                <c:pt idx="23">
                  <c:v>5.1555640046296296E-3</c:v>
                </c:pt>
                <c:pt idx="24">
                  <c:v>5.8207980324074104E-3</c:v>
                </c:pt>
                <c:pt idx="25">
                  <c:v>6.4860321759259501E-3</c:v>
                </c:pt>
                <c:pt idx="26">
                  <c:v>7.15126620370373E-3</c:v>
                </c:pt>
                <c:pt idx="27">
                  <c:v>8.4817343750000392E-3</c:v>
                </c:pt>
                <c:pt idx="28">
                  <c:v>9.8122024305555694E-3</c:v>
                </c:pt>
                <c:pt idx="29">
                  <c:v>1.11426706018519E-2</c:v>
                </c:pt>
                <c:pt idx="30">
                  <c:v>1.2473138657407399E-2</c:v>
                </c:pt>
                <c:pt idx="31">
                  <c:v>1.3803606828703701E-2</c:v>
                </c:pt>
                <c:pt idx="32">
                  <c:v>1.5134075E-2</c:v>
                </c:pt>
                <c:pt idx="33">
                  <c:v>1.7795011226851901E-2</c:v>
                </c:pt>
                <c:pt idx="34">
                  <c:v>2.0455947453703899E-2</c:v>
                </c:pt>
                <c:pt idx="35">
                  <c:v>2.31168837962962E-2</c:v>
                </c:pt>
                <c:pt idx="36">
                  <c:v>2.5777820023148199E-2</c:v>
                </c:pt>
                <c:pt idx="37">
                  <c:v>2.8438756249999999E-2</c:v>
                </c:pt>
                <c:pt idx="38">
                  <c:v>3.3760628819444402E-2</c:v>
                </c:pt>
                <c:pt idx="39">
                  <c:v>3.90825012731481E-2</c:v>
                </c:pt>
                <c:pt idx="40">
                  <c:v>4.1666666666666699E-2</c:v>
                </c:pt>
                <c:pt idx="41">
                  <c:v>4.6834997337963001E-2</c:v>
                </c:pt>
                <c:pt idx="42">
                  <c:v>5.2003328124999998E-2</c:v>
                </c:pt>
                <c:pt idx="43">
                  <c:v>5.71716587962963E-2</c:v>
                </c:pt>
                <c:pt idx="44">
                  <c:v>6.2339989583333498E-2</c:v>
                </c:pt>
                <c:pt idx="45">
                  <c:v>7.2676651041666901E-2</c:v>
                </c:pt>
                <c:pt idx="46">
                  <c:v>8.3013312500000006E-2</c:v>
                </c:pt>
                <c:pt idx="47">
                  <c:v>9.3349973958333304E-2</c:v>
                </c:pt>
                <c:pt idx="48">
                  <c:v>0.10368663541666701</c:v>
                </c:pt>
                <c:pt idx="49">
                  <c:v>0.12435995821759301</c:v>
                </c:pt>
                <c:pt idx="50">
                  <c:v>0.14503328113426001</c:v>
                </c:pt>
                <c:pt idx="51">
                  <c:v>0.16570660405092599</c:v>
                </c:pt>
                <c:pt idx="52">
                  <c:v>0.18637992696759301</c:v>
                </c:pt>
                <c:pt idx="53">
                  <c:v>0.20705324988425899</c:v>
                </c:pt>
                <c:pt idx="54">
                  <c:v>0.20833333333333401</c:v>
                </c:pt>
                <c:pt idx="55">
                  <c:v>0.21089350023148101</c:v>
                </c:pt>
                <c:pt idx="56">
                  <c:v>0.21601383402777799</c:v>
                </c:pt>
                <c:pt idx="57">
                  <c:v>0.22</c:v>
                </c:pt>
                <c:pt idx="58">
                  <c:v>0.227972331944444</c:v>
                </c:pt>
                <c:pt idx="59">
                  <c:v>0.24391699571759301</c:v>
                </c:pt>
                <c:pt idx="60">
                  <c:v>0.27580632349536999</c:v>
                </c:pt>
                <c:pt idx="61">
                  <c:v>0.30769565115740799</c:v>
                </c:pt>
                <c:pt idx="62">
                  <c:v>0.371474306481482</c:v>
                </c:pt>
                <c:pt idx="63">
                  <c:v>0.435252961805557</c:v>
                </c:pt>
                <c:pt idx="64">
                  <c:v>0.44</c:v>
                </c:pt>
                <c:pt idx="65">
                  <c:v>0.44949407638889</c:v>
                </c:pt>
                <c:pt idx="66">
                  <c:v>0.46848222905092701</c:v>
                </c:pt>
                <c:pt idx="67">
                  <c:v>0.50645853437499999</c:v>
                </c:pt>
                <c:pt idx="68">
                  <c:v>0.58241114502314595</c:v>
                </c:pt>
                <c:pt idx="69">
                  <c:v>0.65836375578703499</c:v>
                </c:pt>
                <c:pt idx="70">
                  <c:v>0.66000000000000203</c:v>
                </c:pt>
                <c:pt idx="71">
                  <c:v>0.66327248842592601</c:v>
                </c:pt>
                <c:pt idx="72">
                  <c:v>0.66981746527777797</c:v>
                </c:pt>
                <c:pt idx="73">
                  <c:v>0.68290741898148299</c:v>
                </c:pt>
                <c:pt idx="74">
                  <c:v>0.70908732627314897</c:v>
                </c:pt>
                <c:pt idx="75">
                  <c:v>0.76144714108796097</c:v>
                </c:pt>
                <c:pt idx="76">
                  <c:v>0.86616677048611102</c:v>
                </c:pt>
                <c:pt idx="77">
                  <c:v>0.88</c:v>
                </c:pt>
                <c:pt idx="78">
                  <c:v>0.90766645902777798</c:v>
                </c:pt>
                <c:pt idx="79">
                  <c:v>0.96299937696759497</c:v>
                </c:pt>
                <c:pt idx="80">
                  <c:v>1</c:v>
                </c:pt>
                <c:pt idx="81">
                  <c:v>1.0740012460648141</c:v>
                </c:pt>
                <c:pt idx="82">
                  <c:v>1.1000000000000001</c:v>
                </c:pt>
                <c:pt idx="83">
                  <c:v>1.1519975077546301</c:v>
                </c:pt>
                <c:pt idx="84">
                  <c:v>1.255995370370367</c:v>
                </c:pt>
                <c:pt idx="85">
                  <c:v>1.32</c:v>
                </c:pt>
                <c:pt idx="86">
                  <c:v>1.4480092592592571</c:v>
                </c:pt>
                <c:pt idx="87">
                  <c:v>1.54</c:v>
                </c:pt>
                <c:pt idx="88">
                  <c:v>1.723969907407402</c:v>
                </c:pt>
                <c:pt idx="89">
                  <c:v>1.76</c:v>
                </c:pt>
                <c:pt idx="90">
                  <c:v>1.832060185185185</c:v>
                </c:pt>
                <c:pt idx="91">
                  <c:v>1.97618055555556</c:v>
                </c:pt>
                <c:pt idx="92">
                  <c:v>1.9800000000000031</c:v>
                </c:pt>
                <c:pt idx="93">
                  <c:v>1.9876388888888901</c:v>
                </c:pt>
                <c:pt idx="94">
                  <c:v>2.0029282407407409</c:v>
                </c:pt>
                <c:pt idx="95">
                  <c:v>2.0334837962962982</c:v>
                </c:pt>
                <c:pt idx="96">
                  <c:v>2.0946180555555549</c:v>
                </c:pt>
                <c:pt idx="97">
                  <c:v>2.2000000000000002</c:v>
                </c:pt>
                <c:pt idx="98">
                  <c:v>2.4107638888888872</c:v>
                </c:pt>
                <c:pt idx="99">
                  <c:v>2.42</c:v>
                </c:pt>
                <c:pt idx="100">
                  <c:v>2.4384722222222219</c:v>
                </c:pt>
                <c:pt idx="101">
                  <c:v>2.475405092592593</c:v>
                </c:pt>
                <c:pt idx="102">
                  <c:v>2.5492708333333329</c:v>
                </c:pt>
                <c:pt idx="103">
                  <c:v>2.64</c:v>
                </c:pt>
                <c:pt idx="104">
                  <c:v>2.8214583333333212</c:v>
                </c:pt>
                <c:pt idx="105">
                  <c:v>2.86</c:v>
                </c:pt>
                <c:pt idx="106">
                  <c:v>2.9370833333333328</c:v>
                </c:pt>
                <c:pt idx="107">
                  <c:v>3.08</c:v>
                </c:pt>
                <c:pt idx="108">
                  <c:v>3.3</c:v>
                </c:pt>
                <c:pt idx="109">
                  <c:v>3.52</c:v>
                </c:pt>
                <c:pt idx="110">
                  <c:v>3.74</c:v>
                </c:pt>
                <c:pt idx="111">
                  <c:v>3.96</c:v>
                </c:pt>
                <c:pt idx="112">
                  <c:v>4</c:v>
                </c:pt>
                <c:pt idx="113">
                  <c:v>4.08</c:v>
                </c:pt>
                <c:pt idx="114">
                  <c:v>4.18</c:v>
                </c:pt>
                <c:pt idx="115">
                  <c:v>4.38</c:v>
                </c:pt>
                <c:pt idx="116">
                  <c:v>4.4000000000000004</c:v>
                </c:pt>
                <c:pt idx="117">
                  <c:v>4.4400000000000004</c:v>
                </c:pt>
                <c:pt idx="118">
                  <c:v>4.5199999999999996</c:v>
                </c:pt>
                <c:pt idx="119">
                  <c:v>4.6199999999999957</c:v>
                </c:pt>
                <c:pt idx="120">
                  <c:v>4.8199999999999976</c:v>
                </c:pt>
                <c:pt idx="121">
                  <c:v>4.84</c:v>
                </c:pt>
                <c:pt idx="122">
                  <c:v>4.88</c:v>
                </c:pt>
                <c:pt idx="123">
                  <c:v>4.96</c:v>
                </c:pt>
                <c:pt idx="124">
                  <c:v>5.0599999999999996</c:v>
                </c:pt>
                <c:pt idx="125">
                  <c:v>5.26</c:v>
                </c:pt>
                <c:pt idx="126">
                  <c:v>5.28</c:v>
                </c:pt>
                <c:pt idx="127">
                  <c:v>5.3199999999999976</c:v>
                </c:pt>
                <c:pt idx="128">
                  <c:v>5.4</c:v>
                </c:pt>
                <c:pt idx="129">
                  <c:v>5.5</c:v>
                </c:pt>
                <c:pt idx="130">
                  <c:v>5.7</c:v>
                </c:pt>
                <c:pt idx="131">
                  <c:v>5.72</c:v>
                </c:pt>
                <c:pt idx="132">
                  <c:v>5.76</c:v>
                </c:pt>
                <c:pt idx="133">
                  <c:v>5.84</c:v>
                </c:pt>
                <c:pt idx="134">
                  <c:v>5.94</c:v>
                </c:pt>
                <c:pt idx="135">
                  <c:v>6.14</c:v>
                </c:pt>
                <c:pt idx="136">
                  <c:v>6.1599999999999966</c:v>
                </c:pt>
                <c:pt idx="137">
                  <c:v>6.2</c:v>
                </c:pt>
                <c:pt idx="138">
                  <c:v>6.28</c:v>
                </c:pt>
                <c:pt idx="139">
                  <c:v>6.38</c:v>
                </c:pt>
                <c:pt idx="140">
                  <c:v>6.58</c:v>
                </c:pt>
                <c:pt idx="141">
                  <c:v>6.6</c:v>
                </c:pt>
                <c:pt idx="142">
                  <c:v>6.64</c:v>
                </c:pt>
                <c:pt idx="143">
                  <c:v>6.72</c:v>
                </c:pt>
                <c:pt idx="144">
                  <c:v>6.8199999999999976</c:v>
                </c:pt>
                <c:pt idx="145">
                  <c:v>7.02</c:v>
                </c:pt>
                <c:pt idx="146">
                  <c:v>7.04</c:v>
                </c:pt>
                <c:pt idx="147">
                  <c:v>7.08</c:v>
                </c:pt>
                <c:pt idx="148">
                  <c:v>7.1599999999999966</c:v>
                </c:pt>
                <c:pt idx="149">
                  <c:v>7.26</c:v>
                </c:pt>
                <c:pt idx="150">
                  <c:v>7.46</c:v>
                </c:pt>
                <c:pt idx="151">
                  <c:v>7.48</c:v>
                </c:pt>
                <c:pt idx="152">
                  <c:v>7.52</c:v>
                </c:pt>
                <c:pt idx="153">
                  <c:v>7.6</c:v>
                </c:pt>
                <c:pt idx="154">
                  <c:v>7.7</c:v>
                </c:pt>
                <c:pt idx="155">
                  <c:v>7.9</c:v>
                </c:pt>
                <c:pt idx="156">
                  <c:v>7.92</c:v>
                </c:pt>
                <c:pt idx="157">
                  <c:v>7.96</c:v>
                </c:pt>
                <c:pt idx="158">
                  <c:v>8</c:v>
                </c:pt>
                <c:pt idx="159">
                  <c:v>8.08</c:v>
                </c:pt>
                <c:pt idx="160">
                  <c:v>8.14</c:v>
                </c:pt>
                <c:pt idx="161">
                  <c:v>8.26</c:v>
                </c:pt>
                <c:pt idx="162">
                  <c:v>8.3600000000000048</c:v>
                </c:pt>
                <c:pt idx="163">
                  <c:v>8.56</c:v>
                </c:pt>
                <c:pt idx="164">
                  <c:v>8.58</c:v>
                </c:pt>
                <c:pt idx="165">
                  <c:v>8.620000000000001</c:v>
                </c:pt>
                <c:pt idx="166">
                  <c:v>8.7000000000000011</c:v>
                </c:pt>
                <c:pt idx="167">
                  <c:v>8.8000000000000007</c:v>
                </c:pt>
                <c:pt idx="168">
                  <c:v>9</c:v>
                </c:pt>
                <c:pt idx="169">
                  <c:v>9.02</c:v>
                </c:pt>
                <c:pt idx="170">
                  <c:v>9.06</c:v>
                </c:pt>
                <c:pt idx="171">
                  <c:v>9.14</c:v>
                </c:pt>
                <c:pt idx="172">
                  <c:v>9.2399999999999984</c:v>
                </c:pt>
                <c:pt idx="173">
                  <c:v>9.44</c:v>
                </c:pt>
                <c:pt idx="174">
                  <c:v>9.4600000000000026</c:v>
                </c:pt>
                <c:pt idx="175">
                  <c:v>9.5</c:v>
                </c:pt>
                <c:pt idx="176">
                  <c:v>9.58</c:v>
                </c:pt>
                <c:pt idx="177">
                  <c:v>9.68</c:v>
                </c:pt>
                <c:pt idx="178">
                  <c:v>9.8800000000000008</c:v>
                </c:pt>
                <c:pt idx="179">
                  <c:v>9.9</c:v>
                </c:pt>
                <c:pt idx="180">
                  <c:v>9.94</c:v>
                </c:pt>
                <c:pt idx="181">
                  <c:v>10</c:v>
                </c:pt>
                <c:pt idx="182">
                  <c:v>10.119999999999999</c:v>
                </c:pt>
                <c:pt idx="183">
                  <c:v>10.34</c:v>
                </c:pt>
                <c:pt idx="184">
                  <c:v>10.56</c:v>
                </c:pt>
                <c:pt idx="185">
                  <c:v>10.78</c:v>
                </c:pt>
                <c:pt idx="186">
                  <c:v>11</c:v>
                </c:pt>
                <c:pt idx="187">
                  <c:v>11.22</c:v>
                </c:pt>
                <c:pt idx="188">
                  <c:v>11.44</c:v>
                </c:pt>
                <c:pt idx="189">
                  <c:v>11.6599537037037</c:v>
                </c:pt>
                <c:pt idx="190">
                  <c:v>11.87997685185185</c:v>
                </c:pt>
                <c:pt idx="191">
                  <c:v>12.1</c:v>
                </c:pt>
                <c:pt idx="192">
                  <c:v>12.320023148148151</c:v>
                </c:pt>
                <c:pt idx="193">
                  <c:v>12.540046296296319</c:v>
                </c:pt>
                <c:pt idx="194">
                  <c:v>12.759953703703699</c:v>
                </c:pt>
                <c:pt idx="195">
                  <c:v>12.97997685185185</c:v>
                </c:pt>
                <c:pt idx="196">
                  <c:v>13.2</c:v>
                </c:pt>
                <c:pt idx="197">
                  <c:v>13.42002314814815</c:v>
                </c:pt>
                <c:pt idx="198">
                  <c:v>13.64004629629631</c:v>
                </c:pt>
                <c:pt idx="199">
                  <c:v>13.859953703703701</c:v>
                </c:pt>
                <c:pt idx="200">
                  <c:v>14</c:v>
                </c:pt>
                <c:pt idx="201">
                  <c:v>14.07997685185185</c:v>
                </c:pt>
                <c:pt idx="202">
                  <c:v>14.240046296296301</c:v>
                </c:pt>
                <c:pt idx="203">
                  <c:v>14.3</c:v>
                </c:pt>
                <c:pt idx="204">
                  <c:v>14.42002314814815</c:v>
                </c:pt>
                <c:pt idx="205">
                  <c:v>14.52002314814815</c:v>
                </c:pt>
                <c:pt idx="206">
                  <c:v>14.72002314814813</c:v>
                </c:pt>
                <c:pt idx="207">
                  <c:v>14.740046296296301</c:v>
                </c:pt>
                <c:pt idx="208">
                  <c:v>14.779976851851851</c:v>
                </c:pt>
                <c:pt idx="209">
                  <c:v>14.859953703703701</c:v>
                </c:pt>
                <c:pt idx="210">
                  <c:v>14.9599537037037</c:v>
                </c:pt>
                <c:pt idx="211">
                  <c:v>15.1599537037037</c:v>
                </c:pt>
                <c:pt idx="212">
                  <c:v>15.179976851851849</c:v>
                </c:pt>
                <c:pt idx="213">
                  <c:v>15.22002314814813</c:v>
                </c:pt>
                <c:pt idx="214">
                  <c:v>15.3</c:v>
                </c:pt>
                <c:pt idx="215">
                  <c:v>15.4</c:v>
                </c:pt>
                <c:pt idx="216">
                  <c:v>15.6</c:v>
                </c:pt>
                <c:pt idx="217">
                  <c:v>15.62002314814815</c:v>
                </c:pt>
                <c:pt idx="218">
                  <c:v>15.6599537037037</c:v>
                </c:pt>
                <c:pt idx="219">
                  <c:v>15.740046296296301</c:v>
                </c:pt>
                <c:pt idx="220">
                  <c:v>15.840046296296331</c:v>
                </c:pt>
                <c:pt idx="221">
                  <c:v>16.040046296296289</c:v>
                </c:pt>
                <c:pt idx="222">
                  <c:v>16.059953703703709</c:v>
                </c:pt>
                <c:pt idx="223">
                  <c:v>16.100000000000001</c:v>
                </c:pt>
                <c:pt idx="224">
                  <c:v>16.179976851851851</c:v>
                </c:pt>
                <c:pt idx="225">
                  <c:v>16.279976851851849</c:v>
                </c:pt>
                <c:pt idx="226">
                  <c:v>16.479976851851848</c:v>
                </c:pt>
                <c:pt idx="227">
                  <c:v>16.5</c:v>
                </c:pt>
                <c:pt idx="228">
                  <c:v>16.540046296296289</c:v>
                </c:pt>
                <c:pt idx="229">
                  <c:v>16.62002314814815</c:v>
                </c:pt>
                <c:pt idx="230">
                  <c:v>16.72002314814813</c:v>
                </c:pt>
                <c:pt idx="231">
                  <c:v>16.920023148148129</c:v>
                </c:pt>
                <c:pt idx="232">
                  <c:v>16.940046296296249</c:v>
                </c:pt>
                <c:pt idx="233">
                  <c:v>16.979976851851848</c:v>
                </c:pt>
                <c:pt idx="234">
                  <c:v>17.059953703703709</c:v>
                </c:pt>
                <c:pt idx="235">
                  <c:v>17.159953703703739</c:v>
                </c:pt>
                <c:pt idx="236">
                  <c:v>17.359953703703731</c:v>
                </c:pt>
                <c:pt idx="237">
                  <c:v>17.37997685185185</c:v>
                </c:pt>
                <c:pt idx="238">
                  <c:v>17.420023148148129</c:v>
                </c:pt>
                <c:pt idx="239">
                  <c:v>17.5</c:v>
                </c:pt>
                <c:pt idx="240">
                  <c:v>17.600000000000001</c:v>
                </c:pt>
                <c:pt idx="241">
                  <c:v>17.8</c:v>
                </c:pt>
                <c:pt idx="242">
                  <c:v>17.820023148148149</c:v>
                </c:pt>
                <c:pt idx="243">
                  <c:v>17.859953703703731</c:v>
                </c:pt>
                <c:pt idx="244">
                  <c:v>17.940046296296249</c:v>
                </c:pt>
                <c:pt idx="245">
                  <c:v>18.040046296296289</c:v>
                </c:pt>
                <c:pt idx="246">
                  <c:v>18.240046296296249</c:v>
                </c:pt>
                <c:pt idx="247">
                  <c:v>18.259953703703701</c:v>
                </c:pt>
                <c:pt idx="248">
                  <c:v>18.3</c:v>
                </c:pt>
                <c:pt idx="249">
                  <c:v>18.37997685185185</c:v>
                </c:pt>
                <c:pt idx="250">
                  <c:v>18.479976851851848</c:v>
                </c:pt>
                <c:pt idx="251">
                  <c:v>18.679976851851851</c:v>
                </c:pt>
                <c:pt idx="252">
                  <c:v>18.7</c:v>
                </c:pt>
                <c:pt idx="253">
                  <c:v>18.740046296296249</c:v>
                </c:pt>
                <c:pt idx="254">
                  <c:v>18.820023148148142</c:v>
                </c:pt>
                <c:pt idx="255">
                  <c:v>18.920023148148129</c:v>
                </c:pt>
                <c:pt idx="256">
                  <c:v>19.12002314814815</c:v>
                </c:pt>
                <c:pt idx="257">
                  <c:v>19.140046296296291</c:v>
                </c:pt>
                <c:pt idx="258">
                  <c:v>19.179976851851851</c:v>
                </c:pt>
                <c:pt idx="259">
                  <c:v>19.259953703703701</c:v>
                </c:pt>
                <c:pt idx="260">
                  <c:v>19.359953703703731</c:v>
                </c:pt>
                <c:pt idx="261">
                  <c:v>19.559953703703709</c:v>
                </c:pt>
                <c:pt idx="262">
                  <c:v>19.57997685185185</c:v>
                </c:pt>
                <c:pt idx="263">
                  <c:v>19.62002314814815</c:v>
                </c:pt>
                <c:pt idx="264">
                  <c:v>19.7</c:v>
                </c:pt>
                <c:pt idx="265">
                  <c:v>19.8</c:v>
                </c:pt>
                <c:pt idx="266">
                  <c:v>20</c:v>
                </c:pt>
                <c:pt idx="267">
                  <c:v>20.02002314814813</c:v>
                </c:pt>
                <c:pt idx="268">
                  <c:v>20.059953703703709</c:v>
                </c:pt>
                <c:pt idx="269">
                  <c:v>20.140046296296291</c:v>
                </c:pt>
                <c:pt idx="270">
                  <c:v>20.240046296296249</c:v>
                </c:pt>
                <c:pt idx="271">
                  <c:v>20.440046296296249</c:v>
                </c:pt>
                <c:pt idx="272">
                  <c:v>20.4599537037037</c:v>
                </c:pt>
                <c:pt idx="273">
                  <c:v>20.5</c:v>
                </c:pt>
                <c:pt idx="274">
                  <c:v>20.57997685185185</c:v>
                </c:pt>
                <c:pt idx="275">
                  <c:v>20.679976851851851</c:v>
                </c:pt>
                <c:pt idx="276">
                  <c:v>20.87997685185185</c:v>
                </c:pt>
                <c:pt idx="277">
                  <c:v>20.9</c:v>
                </c:pt>
                <c:pt idx="278">
                  <c:v>20.940046296296249</c:v>
                </c:pt>
                <c:pt idx="279">
                  <c:v>21.02002314814813</c:v>
                </c:pt>
                <c:pt idx="280">
                  <c:v>21.12002314814815</c:v>
                </c:pt>
                <c:pt idx="281">
                  <c:v>21.320023148148142</c:v>
                </c:pt>
                <c:pt idx="282">
                  <c:v>21.34004629629629</c:v>
                </c:pt>
                <c:pt idx="283">
                  <c:v>21.37997685185185</c:v>
                </c:pt>
                <c:pt idx="284">
                  <c:v>21.4599537037037</c:v>
                </c:pt>
                <c:pt idx="285">
                  <c:v>21.559953703703709</c:v>
                </c:pt>
                <c:pt idx="286">
                  <c:v>21.759953703703701</c:v>
                </c:pt>
                <c:pt idx="287">
                  <c:v>21.779976851851849</c:v>
                </c:pt>
                <c:pt idx="288">
                  <c:v>21.820023148148142</c:v>
                </c:pt>
                <c:pt idx="289">
                  <c:v>21.9</c:v>
                </c:pt>
                <c:pt idx="290">
                  <c:v>22</c:v>
                </c:pt>
              </c:numCache>
            </c:numRef>
          </c:xVal>
          <c:yVal>
            <c:numRef>
              <c:f>Arkusz2!$B$35:$B$325</c:f>
              <c:numCache>
                <c:formatCode>0.00E+00</c:formatCode>
                <c:ptCount val="291"/>
                <c:pt idx="0">
                  <c:v>6.3831300000000103E-4</c:v>
                </c:pt>
                <c:pt idx="1">
                  <c:v>6.4302500000000301E-4</c:v>
                </c:pt>
                <c:pt idx="2">
                  <c:v>6.4773700000000196E-4</c:v>
                </c:pt>
                <c:pt idx="3">
                  <c:v>6.5716000000000298E-4</c:v>
                </c:pt>
                <c:pt idx="4">
                  <c:v>6.7600700000000104E-4</c:v>
                </c:pt>
                <c:pt idx="5">
                  <c:v>7.1370000000000103E-4</c:v>
                </c:pt>
                <c:pt idx="6">
                  <c:v>7.89085000000001E-4</c:v>
                </c:pt>
                <c:pt idx="7">
                  <c:v>9.3984400000000305E-4</c:v>
                </c:pt>
                <c:pt idx="8">
                  <c:v>1.2413299999999999E-3</c:v>
                </c:pt>
                <c:pt idx="9">
                  <c:v>1.84414E-3</c:v>
                </c:pt>
                <c:pt idx="10">
                  <c:v>3.0491800000000098E-3</c:v>
                </c:pt>
                <c:pt idx="11">
                  <c:v>5.4568999999999998E-3</c:v>
                </c:pt>
                <c:pt idx="12">
                  <c:v>7.8614700000000006E-3</c:v>
                </c:pt>
                <c:pt idx="13">
                  <c:v>1.02629E-2</c:v>
                </c:pt>
                <c:pt idx="14">
                  <c:v>1.2661199999999999E-2</c:v>
                </c:pt>
                <c:pt idx="15">
                  <c:v>1.74483E-2</c:v>
                </c:pt>
                <c:pt idx="16">
                  <c:v>2.22230000000001E-2</c:v>
                </c:pt>
                <c:pt idx="17">
                  <c:v>2.6985100000000099E-2</c:v>
                </c:pt>
                <c:pt idx="18">
                  <c:v>3.1734800000000001E-2</c:v>
                </c:pt>
                <c:pt idx="19">
                  <c:v>3.6472100000000097E-2</c:v>
                </c:pt>
                <c:pt idx="20">
                  <c:v>4.5909600000000002E-2</c:v>
                </c:pt>
                <c:pt idx="21">
                  <c:v>5.5297699999999998E-2</c:v>
                </c:pt>
                <c:pt idx="22">
                  <c:v>6.4636799999999994E-2</c:v>
                </c:pt>
                <c:pt idx="23">
                  <c:v>7.3927000000000007E-2</c:v>
                </c:pt>
                <c:pt idx="24">
                  <c:v>8.3168699999999998E-2</c:v>
                </c:pt>
                <c:pt idx="25">
                  <c:v>9.2362100000000003E-2</c:v>
                </c:pt>
                <c:pt idx="26">
                  <c:v>0.10199999999999999</c:v>
                </c:pt>
                <c:pt idx="27">
                  <c:v>0.12</c:v>
                </c:pt>
                <c:pt idx="28">
                  <c:v>0.13800000000000001</c:v>
                </c:pt>
                <c:pt idx="29">
                  <c:v>0.155</c:v>
                </c:pt>
                <c:pt idx="30">
                  <c:v>0.17299999999999999</c:v>
                </c:pt>
                <c:pt idx="31">
                  <c:v>0.19</c:v>
                </c:pt>
                <c:pt idx="32">
                  <c:v>0.20799999999999999</c:v>
                </c:pt>
                <c:pt idx="33">
                  <c:v>0.24099999999999999</c:v>
                </c:pt>
                <c:pt idx="34">
                  <c:v>0.27500000000000002</c:v>
                </c:pt>
                <c:pt idx="35">
                  <c:v>0.307</c:v>
                </c:pt>
                <c:pt idx="36">
                  <c:v>0.33900000000000102</c:v>
                </c:pt>
                <c:pt idx="37">
                  <c:v>0.37</c:v>
                </c:pt>
                <c:pt idx="38">
                  <c:v>0.43099999999999999</c:v>
                </c:pt>
                <c:pt idx="39">
                  <c:v>0.48799999999999999</c:v>
                </c:pt>
                <c:pt idx="40">
                  <c:v>0.51600000000000001</c:v>
                </c:pt>
                <c:pt idx="41">
                  <c:v>0.56899999999999995</c:v>
                </c:pt>
                <c:pt idx="42">
                  <c:v>0.61900000000000099</c:v>
                </c:pt>
                <c:pt idx="43">
                  <c:v>0.66800000000000204</c:v>
                </c:pt>
                <c:pt idx="44">
                  <c:v>0.71500000000000097</c:v>
                </c:pt>
                <c:pt idx="45">
                  <c:v>0.80200000000000005</c:v>
                </c:pt>
                <c:pt idx="46">
                  <c:v>0.88300000000000001</c:v>
                </c:pt>
                <c:pt idx="47">
                  <c:v>0.95800000000000096</c:v>
                </c:pt>
                <c:pt idx="48">
                  <c:v>1.026</c:v>
                </c:pt>
                <c:pt idx="49">
                  <c:v>1.1479999999999999</c:v>
                </c:pt>
                <c:pt idx="50">
                  <c:v>1.25</c:v>
                </c:pt>
                <c:pt idx="51">
                  <c:v>1.337</c:v>
                </c:pt>
                <c:pt idx="52">
                  <c:v>1.410999999999996</c:v>
                </c:pt>
                <c:pt idx="53">
                  <c:v>1.472999999999997</c:v>
                </c:pt>
                <c:pt idx="54">
                  <c:v>1.476999999999997</c:v>
                </c:pt>
                <c:pt idx="55">
                  <c:v>1.484</c:v>
                </c:pt>
                <c:pt idx="56">
                  <c:v>1.496999999999997</c:v>
                </c:pt>
                <c:pt idx="57">
                  <c:v>1.506999999999997</c:v>
                </c:pt>
                <c:pt idx="58">
                  <c:v>1.526999999999997</c:v>
                </c:pt>
                <c:pt idx="59">
                  <c:v>1.5620000000000001</c:v>
                </c:pt>
                <c:pt idx="60">
                  <c:v>1.619999999999997</c:v>
                </c:pt>
                <c:pt idx="61">
                  <c:v>1.663999999999997</c:v>
                </c:pt>
                <c:pt idx="62">
                  <c:v>1.724999999999997</c:v>
                </c:pt>
                <c:pt idx="63">
                  <c:v>1.762</c:v>
                </c:pt>
                <c:pt idx="64">
                  <c:v>1.764</c:v>
                </c:pt>
                <c:pt idx="65">
                  <c:v>1.768</c:v>
                </c:pt>
                <c:pt idx="66">
                  <c:v>1.776</c:v>
                </c:pt>
                <c:pt idx="67">
                  <c:v>1.788</c:v>
                </c:pt>
                <c:pt idx="68">
                  <c:v>1.804</c:v>
                </c:pt>
                <c:pt idx="69">
                  <c:v>1.8129999999999971</c:v>
                </c:pt>
                <c:pt idx="70">
                  <c:v>1.8129999999999971</c:v>
                </c:pt>
                <c:pt idx="71">
                  <c:v>1.8129999999999971</c:v>
                </c:pt>
                <c:pt idx="72">
                  <c:v>1.8140000000000001</c:v>
                </c:pt>
                <c:pt idx="73">
                  <c:v>1.8149999999999971</c:v>
                </c:pt>
                <c:pt idx="74">
                  <c:v>1.8169999999999971</c:v>
                </c:pt>
                <c:pt idx="75">
                  <c:v>1.821</c:v>
                </c:pt>
                <c:pt idx="76">
                  <c:v>1.825999999999997</c:v>
                </c:pt>
                <c:pt idx="77">
                  <c:v>1.827</c:v>
                </c:pt>
                <c:pt idx="78">
                  <c:v>1.8280000000000001</c:v>
                </c:pt>
                <c:pt idx="79">
                  <c:v>1.829</c:v>
                </c:pt>
                <c:pt idx="80">
                  <c:v>1.83</c:v>
                </c:pt>
                <c:pt idx="81">
                  <c:v>1.833</c:v>
                </c:pt>
                <c:pt idx="82">
                  <c:v>1.833</c:v>
                </c:pt>
                <c:pt idx="83">
                  <c:v>1.835</c:v>
                </c:pt>
                <c:pt idx="84">
                  <c:v>1.837</c:v>
                </c:pt>
                <c:pt idx="85">
                  <c:v>1.839</c:v>
                </c:pt>
                <c:pt idx="86">
                  <c:v>1.841999999999997</c:v>
                </c:pt>
                <c:pt idx="87">
                  <c:v>1.8440000000000001</c:v>
                </c:pt>
                <c:pt idx="88">
                  <c:v>1.849</c:v>
                </c:pt>
                <c:pt idx="89">
                  <c:v>1.849999999999997</c:v>
                </c:pt>
                <c:pt idx="90">
                  <c:v>1.851999999999997</c:v>
                </c:pt>
                <c:pt idx="91">
                  <c:v>1.855</c:v>
                </c:pt>
                <c:pt idx="92">
                  <c:v>1.855</c:v>
                </c:pt>
                <c:pt idx="93">
                  <c:v>1.8560000000000001</c:v>
                </c:pt>
                <c:pt idx="94">
                  <c:v>1.8560000000000001</c:v>
                </c:pt>
                <c:pt idx="95">
                  <c:v>1.857</c:v>
                </c:pt>
                <c:pt idx="96">
                  <c:v>1.857999999999997</c:v>
                </c:pt>
                <c:pt idx="97">
                  <c:v>1.861</c:v>
                </c:pt>
                <c:pt idx="98">
                  <c:v>1.865999999999997</c:v>
                </c:pt>
                <c:pt idx="99">
                  <c:v>1.865999999999997</c:v>
                </c:pt>
                <c:pt idx="100">
                  <c:v>1.867</c:v>
                </c:pt>
                <c:pt idx="101">
                  <c:v>1.867999999999997</c:v>
                </c:pt>
                <c:pt idx="102">
                  <c:v>1.87</c:v>
                </c:pt>
                <c:pt idx="103">
                  <c:v>1.8720000000000001</c:v>
                </c:pt>
                <c:pt idx="104">
                  <c:v>1.875999999999997</c:v>
                </c:pt>
                <c:pt idx="105">
                  <c:v>1.877</c:v>
                </c:pt>
                <c:pt idx="106">
                  <c:v>1.879</c:v>
                </c:pt>
                <c:pt idx="107">
                  <c:v>1.883</c:v>
                </c:pt>
                <c:pt idx="108">
                  <c:v>1.8879999999999999</c:v>
                </c:pt>
                <c:pt idx="109">
                  <c:v>1.893999999999997</c:v>
                </c:pt>
                <c:pt idx="110">
                  <c:v>1.899</c:v>
                </c:pt>
                <c:pt idx="111">
                  <c:v>1.905</c:v>
                </c:pt>
                <c:pt idx="112">
                  <c:v>1.9059999999999999</c:v>
                </c:pt>
                <c:pt idx="113">
                  <c:v>1.907999999999997</c:v>
                </c:pt>
                <c:pt idx="114">
                  <c:v>1.91</c:v>
                </c:pt>
                <c:pt idx="115">
                  <c:v>1.915</c:v>
                </c:pt>
                <c:pt idx="116">
                  <c:v>1.915999999999997</c:v>
                </c:pt>
                <c:pt idx="117">
                  <c:v>1.917</c:v>
                </c:pt>
                <c:pt idx="118">
                  <c:v>1.919</c:v>
                </c:pt>
                <c:pt idx="119">
                  <c:v>1.921</c:v>
                </c:pt>
                <c:pt idx="120">
                  <c:v>1.925999999999997</c:v>
                </c:pt>
                <c:pt idx="121">
                  <c:v>1.927</c:v>
                </c:pt>
                <c:pt idx="122">
                  <c:v>1.927999999999997</c:v>
                </c:pt>
                <c:pt idx="123">
                  <c:v>1.930000000000003</c:v>
                </c:pt>
                <c:pt idx="124">
                  <c:v>1.9319999999999971</c:v>
                </c:pt>
                <c:pt idx="125">
                  <c:v>1.9370000000000001</c:v>
                </c:pt>
                <c:pt idx="126">
                  <c:v>1.9380000000000031</c:v>
                </c:pt>
                <c:pt idx="127">
                  <c:v>1.9390000000000001</c:v>
                </c:pt>
                <c:pt idx="128">
                  <c:v>1.9410000000000001</c:v>
                </c:pt>
                <c:pt idx="129">
                  <c:v>1.9430000000000001</c:v>
                </c:pt>
                <c:pt idx="130">
                  <c:v>1.9480000000000031</c:v>
                </c:pt>
                <c:pt idx="131">
                  <c:v>1.9490000000000001</c:v>
                </c:pt>
                <c:pt idx="132">
                  <c:v>1.950000000000002</c:v>
                </c:pt>
                <c:pt idx="133">
                  <c:v>1.952000000000002</c:v>
                </c:pt>
                <c:pt idx="134">
                  <c:v>1.9539999999999971</c:v>
                </c:pt>
                <c:pt idx="135">
                  <c:v>1.9590000000000001</c:v>
                </c:pt>
                <c:pt idx="136">
                  <c:v>1.9590000000000001</c:v>
                </c:pt>
                <c:pt idx="137">
                  <c:v>1.960000000000002</c:v>
                </c:pt>
                <c:pt idx="138">
                  <c:v>1.9619999999999971</c:v>
                </c:pt>
                <c:pt idx="139">
                  <c:v>1.9650000000000001</c:v>
                </c:pt>
                <c:pt idx="140">
                  <c:v>1.970000000000002</c:v>
                </c:pt>
                <c:pt idx="141">
                  <c:v>1.970000000000002</c:v>
                </c:pt>
                <c:pt idx="142">
                  <c:v>1.9710000000000001</c:v>
                </c:pt>
                <c:pt idx="143">
                  <c:v>1.9730000000000001</c:v>
                </c:pt>
                <c:pt idx="144">
                  <c:v>1.9760000000000031</c:v>
                </c:pt>
                <c:pt idx="145">
                  <c:v>1.9810000000000001</c:v>
                </c:pt>
                <c:pt idx="146">
                  <c:v>1.9810000000000001</c:v>
                </c:pt>
                <c:pt idx="147">
                  <c:v>1.9820000000000031</c:v>
                </c:pt>
                <c:pt idx="148">
                  <c:v>1.9840000000000031</c:v>
                </c:pt>
                <c:pt idx="149">
                  <c:v>1.9870000000000001</c:v>
                </c:pt>
                <c:pt idx="150">
                  <c:v>1.9920000000000031</c:v>
                </c:pt>
                <c:pt idx="151">
                  <c:v>1.9920000000000031</c:v>
                </c:pt>
                <c:pt idx="152">
                  <c:v>1.9930000000000001</c:v>
                </c:pt>
                <c:pt idx="153">
                  <c:v>1.9950000000000001</c:v>
                </c:pt>
                <c:pt idx="154">
                  <c:v>1.9980000000000031</c:v>
                </c:pt>
                <c:pt idx="155">
                  <c:v>2.0030000000000001</c:v>
                </c:pt>
                <c:pt idx="156">
                  <c:v>2.0030000000000001</c:v>
                </c:pt>
                <c:pt idx="157">
                  <c:v>2.004</c:v>
                </c:pt>
                <c:pt idx="158">
                  <c:v>2.0049999999999999</c:v>
                </c:pt>
                <c:pt idx="159">
                  <c:v>2.0070000000000001</c:v>
                </c:pt>
                <c:pt idx="160">
                  <c:v>2.0089999999999999</c:v>
                </c:pt>
                <c:pt idx="161">
                  <c:v>2.0119999999999991</c:v>
                </c:pt>
                <c:pt idx="162">
                  <c:v>2.0139999999999998</c:v>
                </c:pt>
                <c:pt idx="163">
                  <c:v>2.0190000000000001</c:v>
                </c:pt>
                <c:pt idx="164">
                  <c:v>2.02</c:v>
                </c:pt>
                <c:pt idx="165">
                  <c:v>2.0209999999999999</c:v>
                </c:pt>
                <c:pt idx="166">
                  <c:v>2.0230000000000001</c:v>
                </c:pt>
                <c:pt idx="167">
                  <c:v>2.0249999999999999</c:v>
                </c:pt>
                <c:pt idx="168">
                  <c:v>2.0299999999999998</c:v>
                </c:pt>
                <c:pt idx="169">
                  <c:v>2.0310000000000001</c:v>
                </c:pt>
                <c:pt idx="170">
                  <c:v>2.0319999999999991</c:v>
                </c:pt>
                <c:pt idx="171">
                  <c:v>2.0339999999999998</c:v>
                </c:pt>
                <c:pt idx="172">
                  <c:v>2.0359999999999991</c:v>
                </c:pt>
                <c:pt idx="173">
                  <c:v>2.0409999999999999</c:v>
                </c:pt>
                <c:pt idx="174">
                  <c:v>2.0419999999999998</c:v>
                </c:pt>
                <c:pt idx="175">
                  <c:v>2.0430000000000001</c:v>
                </c:pt>
                <c:pt idx="176">
                  <c:v>2.0449999999999999</c:v>
                </c:pt>
                <c:pt idx="177">
                  <c:v>2.0470000000000002</c:v>
                </c:pt>
                <c:pt idx="178">
                  <c:v>2.0519999999999992</c:v>
                </c:pt>
                <c:pt idx="179">
                  <c:v>2.0519999999999992</c:v>
                </c:pt>
                <c:pt idx="180">
                  <c:v>2.0529999999999982</c:v>
                </c:pt>
                <c:pt idx="181">
                  <c:v>2.0550000000000002</c:v>
                </c:pt>
                <c:pt idx="182">
                  <c:v>2.0579999999999998</c:v>
                </c:pt>
                <c:pt idx="183">
                  <c:v>2.0630000000000002</c:v>
                </c:pt>
                <c:pt idx="184">
                  <c:v>2.069</c:v>
                </c:pt>
                <c:pt idx="185">
                  <c:v>2.0739999999999998</c:v>
                </c:pt>
                <c:pt idx="186">
                  <c:v>2.08</c:v>
                </c:pt>
                <c:pt idx="187">
                  <c:v>2.085</c:v>
                </c:pt>
                <c:pt idx="188">
                  <c:v>2.0910000000000002</c:v>
                </c:pt>
                <c:pt idx="189">
                  <c:v>2.0959999999999992</c:v>
                </c:pt>
                <c:pt idx="190">
                  <c:v>2.1019999999999999</c:v>
                </c:pt>
                <c:pt idx="191">
                  <c:v>2.1070000000000002</c:v>
                </c:pt>
                <c:pt idx="192">
                  <c:v>2.113</c:v>
                </c:pt>
                <c:pt idx="193">
                  <c:v>2.1179999999999999</c:v>
                </c:pt>
                <c:pt idx="194">
                  <c:v>2.1230000000000002</c:v>
                </c:pt>
                <c:pt idx="195">
                  <c:v>2.129</c:v>
                </c:pt>
                <c:pt idx="196">
                  <c:v>2.1339999999999999</c:v>
                </c:pt>
                <c:pt idx="197">
                  <c:v>2.14</c:v>
                </c:pt>
                <c:pt idx="198">
                  <c:v>2.145</c:v>
                </c:pt>
                <c:pt idx="199">
                  <c:v>2.1509999999999998</c:v>
                </c:pt>
                <c:pt idx="200">
                  <c:v>2.1539999999999999</c:v>
                </c:pt>
                <c:pt idx="201">
                  <c:v>2.1560000000000001</c:v>
                </c:pt>
                <c:pt idx="202">
                  <c:v>2.16</c:v>
                </c:pt>
                <c:pt idx="203">
                  <c:v>2.1619999999999999</c:v>
                </c:pt>
                <c:pt idx="204">
                  <c:v>2.165</c:v>
                </c:pt>
                <c:pt idx="205">
                  <c:v>2.1669999999999998</c:v>
                </c:pt>
                <c:pt idx="206">
                  <c:v>2.1720000000000002</c:v>
                </c:pt>
                <c:pt idx="207">
                  <c:v>2.173</c:v>
                </c:pt>
                <c:pt idx="208">
                  <c:v>2.1739999999999999</c:v>
                </c:pt>
                <c:pt idx="209">
                  <c:v>2.1760000000000002</c:v>
                </c:pt>
                <c:pt idx="210">
                  <c:v>2.1779999999999999</c:v>
                </c:pt>
                <c:pt idx="211">
                  <c:v>2.1829999999999998</c:v>
                </c:pt>
                <c:pt idx="212">
                  <c:v>2.1829999999999998</c:v>
                </c:pt>
                <c:pt idx="213">
                  <c:v>2.1840000000000002</c:v>
                </c:pt>
                <c:pt idx="214">
                  <c:v>2.1859999999999999</c:v>
                </c:pt>
                <c:pt idx="215">
                  <c:v>2.1890000000000001</c:v>
                </c:pt>
                <c:pt idx="216">
                  <c:v>2.194</c:v>
                </c:pt>
                <c:pt idx="217">
                  <c:v>2.194</c:v>
                </c:pt>
                <c:pt idx="218">
                  <c:v>2.1949999999999998</c:v>
                </c:pt>
                <c:pt idx="219">
                  <c:v>2.1970000000000001</c:v>
                </c:pt>
                <c:pt idx="220">
                  <c:v>2.2000000000000002</c:v>
                </c:pt>
                <c:pt idx="221">
                  <c:v>2.2050000000000001</c:v>
                </c:pt>
                <c:pt idx="222">
                  <c:v>2.2050000000000001</c:v>
                </c:pt>
                <c:pt idx="223">
                  <c:v>2.206</c:v>
                </c:pt>
                <c:pt idx="224">
                  <c:v>2.2080000000000002</c:v>
                </c:pt>
                <c:pt idx="225">
                  <c:v>2.2109999999999999</c:v>
                </c:pt>
                <c:pt idx="226">
                  <c:v>2.2160000000000002</c:v>
                </c:pt>
                <c:pt idx="227">
                  <c:v>2.2160000000000002</c:v>
                </c:pt>
                <c:pt idx="228">
                  <c:v>2.2170000000000001</c:v>
                </c:pt>
                <c:pt idx="229">
                  <c:v>2.2189999999999999</c:v>
                </c:pt>
                <c:pt idx="230">
                  <c:v>2.222</c:v>
                </c:pt>
                <c:pt idx="231">
                  <c:v>2.2270000000000012</c:v>
                </c:pt>
                <c:pt idx="232">
                  <c:v>2.2270000000000012</c:v>
                </c:pt>
                <c:pt idx="233">
                  <c:v>2.2280000000000002</c:v>
                </c:pt>
                <c:pt idx="234">
                  <c:v>2.23</c:v>
                </c:pt>
                <c:pt idx="235">
                  <c:v>2.2320000000000002</c:v>
                </c:pt>
                <c:pt idx="236">
                  <c:v>2.2370000000000001</c:v>
                </c:pt>
                <c:pt idx="237">
                  <c:v>2.238</c:v>
                </c:pt>
                <c:pt idx="238">
                  <c:v>2.2389999999999999</c:v>
                </c:pt>
                <c:pt idx="239">
                  <c:v>2.2410000000000001</c:v>
                </c:pt>
                <c:pt idx="240">
                  <c:v>2.2429999999999999</c:v>
                </c:pt>
                <c:pt idx="241">
                  <c:v>2.2480000000000002</c:v>
                </c:pt>
                <c:pt idx="242">
                  <c:v>2.2490000000000001</c:v>
                </c:pt>
                <c:pt idx="243">
                  <c:v>2.25</c:v>
                </c:pt>
                <c:pt idx="244">
                  <c:v>2.2519999999999998</c:v>
                </c:pt>
                <c:pt idx="245">
                  <c:v>2.254</c:v>
                </c:pt>
                <c:pt idx="246">
                  <c:v>2.2589999999999999</c:v>
                </c:pt>
                <c:pt idx="247">
                  <c:v>2.2599999999999998</c:v>
                </c:pt>
                <c:pt idx="248">
                  <c:v>2.2610000000000001</c:v>
                </c:pt>
                <c:pt idx="249">
                  <c:v>2.2629999999999999</c:v>
                </c:pt>
                <c:pt idx="250">
                  <c:v>2.2650000000000001</c:v>
                </c:pt>
                <c:pt idx="251">
                  <c:v>2.27</c:v>
                </c:pt>
                <c:pt idx="252">
                  <c:v>2.2709999999999999</c:v>
                </c:pt>
                <c:pt idx="253">
                  <c:v>2.2719999999999998</c:v>
                </c:pt>
                <c:pt idx="254">
                  <c:v>2.274</c:v>
                </c:pt>
                <c:pt idx="255">
                  <c:v>2.2759999999999998</c:v>
                </c:pt>
                <c:pt idx="256">
                  <c:v>2.2810000000000001</c:v>
                </c:pt>
                <c:pt idx="257">
                  <c:v>2.2810000000000001</c:v>
                </c:pt>
                <c:pt idx="258">
                  <c:v>2.282</c:v>
                </c:pt>
                <c:pt idx="259">
                  <c:v>2.2840000000000011</c:v>
                </c:pt>
                <c:pt idx="260">
                  <c:v>2.2869999999999999</c:v>
                </c:pt>
                <c:pt idx="261">
                  <c:v>2.2919999999999998</c:v>
                </c:pt>
                <c:pt idx="262">
                  <c:v>2.2919999999999998</c:v>
                </c:pt>
                <c:pt idx="263">
                  <c:v>2.2930000000000001</c:v>
                </c:pt>
                <c:pt idx="264">
                  <c:v>2.2949999999999999</c:v>
                </c:pt>
                <c:pt idx="265">
                  <c:v>2.298</c:v>
                </c:pt>
                <c:pt idx="266">
                  <c:v>2.3029999999999982</c:v>
                </c:pt>
                <c:pt idx="267">
                  <c:v>2.3029999999999982</c:v>
                </c:pt>
                <c:pt idx="268">
                  <c:v>2.3039999999999998</c:v>
                </c:pt>
                <c:pt idx="269">
                  <c:v>2.3059999999999992</c:v>
                </c:pt>
                <c:pt idx="270">
                  <c:v>2.3090000000000002</c:v>
                </c:pt>
                <c:pt idx="271">
                  <c:v>2.3139999999999992</c:v>
                </c:pt>
                <c:pt idx="272">
                  <c:v>2.3139999999999992</c:v>
                </c:pt>
                <c:pt idx="273">
                  <c:v>2.3149999999999982</c:v>
                </c:pt>
                <c:pt idx="274">
                  <c:v>2.316999999999994</c:v>
                </c:pt>
                <c:pt idx="275">
                  <c:v>2.3199999999999972</c:v>
                </c:pt>
                <c:pt idx="276">
                  <c:v>2.3239999999999998</c:v>
                </c:pt>
                <c:pt idx="277">
                  <c:v>2.3250000000000002</c:v>
                </c:pt>
                <c:pt idx="278">
                  <c:v>2.3259999999999992</c:v>
                </c:pt>
                <c:pt idx="279">
                  <c:v>2.3279999999999998</c:v>
                </c:pt>
                <c:pt idx="280">
                  <c:v>2.3299999999999992</c:v>
                </c:pt>
                <c:pt idx="281">
                  <c:v>2.3349999999999982</c:v>
                </c:pt>
                <c:pt idx="282">
                  <c:v>2.3359999999999972</c:v>
                </c:pt>
                <c:pt idx="283">
                  <c:v>2.3369999999999931</c:v>
                </c:pt>
                <c:pt idx="284">
                  <c:v>2.3389999999999982</c:v>
                </c:pt>
                <c:pt idx="285">
                  <c:v>2.3410000000000002</c:v>
                </c:pt>
                <c:pt idx="286">
                  <c:v>2.3459999999999992</c:v>
                </c:pt>
                <c:pt idx="287">
                  <c:v>2.347</c:v>
                </c:pt>
                <c:pt idx="288">
                  <c:v>2.3479999999999999</c:v>
                </c:pt>
                <c:pt idx="289">
                  <c:v>2.3499999999999992</c:v>
                </c:pt>
                <c:pt idx="290">
                  <c:v>2.3519999999999972</c:v>
                </c:pt>
              </c:numCache>
            </c:numRef>
          </c:yVal>
          <c:smooth val="0"/>
        </c:ser>
        <c:ser>
          <c:idx val="3"/>
          <c:order val="3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Arkusz2!$C$35:$C$314</c:f>
              <c:numCache>
                <c:formatCode>General</c:formatCode>
                <c:ptCount val="280"/>
                <c:pt idx="0">
                  <c:v>0</c:v>
                </c:pt>
                <c:pt idx="1">
                  <c:v>3.9768518518518699E-7</c:v>
                </c:pt>
                <c:pt idx="2">
                  <c:v>7.9525462962963198E-7</c:v>
                </c:pt>
                <c:pt idx="3">
                  <c:v>1.5905092592592599E-6</c:v>
                </c:pt>
                <c:pt idx="4">
                  <c:v>3.18113425925928E-6</c:v>
                </c:pt>
                <c:pt idx="5">
                  <c:v>6.3622685185185396E-6</c:v>
                </c:pt>
                <c:pt idx="6">
                  <c:v>1.27244212962964E-5</c:v>
                </c:pt>
                <c:pt idx="7">
                  <c:v>2.5448842592592701E-5</c:v>
                </c:pt>
                <c:pt idx="8">
                  <c:v>5.08978009259263E-5</c:v>
                </c:pt>
                <c:pt idx="9">
                  <c:v>1.01795486111111E-4</c:v>
                </c:pt>
                <c:pt idx="10">
                  <c:v>1.5269328703703701E-4</c:v>
                </c:pt>
                <c:pt idx="11">
                  <c:v>2.54488773148149E-4</c:v>
                </c:pt>
                <c:pt idx="12">
                  <c:v>3.56284375000001E-4</c:v>
                </c:pt>
                <c:pt idx="13">
                  <c:v>4.5807986111111402E-4</c:v>
                </c:pt>
                <c:pt idx="14">
                  <c:v>5.59875347222224E-4</c:v>
                </c:pt>
                <c:pt idx="15">
                  <c:v>7.6346643518518701E-4</c:v>
                </c:pt>
                <c:pt idx="16">
                  <c:v>9.6705740740741001E-4</c:v>
                </c:pt>
                <c:pt idx="17">
                  <c:v>1.17064849537037E-3</c:v>
                </c:pt>
                <c:pt idx="18">
                  <c:v>1.3742394675926E-3</c:v>
                </c:pt>
                <c:pt idx="19">
                  <c:v>1.57783055555556E-3</c:v>
                </c:pt>
                <c:pt idx="20">
                  <c:v>1.78142164351852E-3</c:v>
                </c:pt>
                <c:pt idx="21">
                  <c:v>2.1886037037036998E-3</c:v>
                </c:pt>
                <c:pt idx="22">
                  <c:v>2.5957857638888898E-3</c:v>
                </c:pt>
                <c:pt idx="23">
                  <c:v>3.0029678240740699E-3</c:v>
                </c:pt>
                <c:pt idx="24">
                  <c:v>3.8173319444444599E-3</c:v>
                </c:pt>
                <c:pt idx="25">
                  <c:v>4.6316961805555803E-3</c:v>
                </c:pt>
                <c:pt idx="26">
                  <c:v>6.2604244212962996E-3</c:v>
                </c:pt>
                <c:pt idx="27">
                  <c:v>7.8891527777777797E-3</c:v>
                </c:pt>
                <c:pt idx="28">
                  <c:v>1.1146609375E-2</c:v>
                </c:pt>
                <c:pt idx="29">
                  <c:v>1.4404066087963E-2</c:v>
                </c:pt>
                <c:pt idx="30">
                  <c:v>2.09189792824074E-2</c:v>
                </c:pt>
                <c:pt idx="31">
                  <c:v>2.7433892592592699E-2</c:v>
                </c:pt>
                <c:pt idx="32">
                  <c:v>3.3948805787036997E-2</c:v>
                </c:pt>
                <c:pt idx="33">
                  <c:v>4.0463719097222302E-2</c:v>
                </c:pt>
                <c:pt idx="34">
                  <c:v>4.1666666666666699E-2</c:v>
                </c:pt>
                <c:pt idx="35">
                  <c:v>4.4072561805555702E-2</c:v>
                </c:pt>
                <c:pt idx="36">
                  <c:v>4.8884352199073999E-2</c:v>
                </c:pt>
                <c:pt idx="37">
                  <c:v>5.8507932986111198E-2</c:v>
                </c:pt>
                <c:pt idx="38">
                  <c:v>6.8131513773148106E-2</c:v>
                </c:pt>
                <c:pt idx="39">
                  <c:v>8.7378675347222198E-2</c:v>
                </c:pt>
                <c:pt idx="40">
                  <c:v>0.106625836921297</c:v>
                </c:pt>
                <c:pt idx="41">
                  <c:v>0.12587299849537001</c:v>
                </c:pt>
                <c:pt idx="42">
                  <c:v>0.145120160069444</c:v>
                </c:pt>
                <c:pt idx="43">
                  <c:v>0.164367321643518</c:v>
                </c:pt>
                <c:pt idx="44">
                  <c:v>0.20286164479166699</c:v>
                </c:pt>
                <c:pt idx="45">
                  <c:v>0.24135596793981501</c:v>
                </c:pt>
                <c:pt idx="46">
                  <c:v>0.25</c:v>
                </c:pt>
                <c:pt idx="47">
                  <c:v>0.26728806412036998</c:v>
                </c:pt>
                <c:pt idx="48">
                  <c:v>0.30186419224537098</c:v>
                </c:pt>
                <c:pt idx="49">
                  <c:v>0.336440320486111</c:v>
                </c:pt>
                <c:pt idx="50">
                  <c:v>0.37101644872685302</c:v>
                </c:pt>
                <c:pt idx="51">
                  <c:v>0.44016870509259298</c:v>
                </c:pt>
                <c:pt idx="52">
                  <c:v>0.50932096145833305</c:v>
                </c:pt>
                <c:pt idx="53">
                  <c:v>0.57847321782407601</c:v>
                </c:pt>
                <c:pt idx="54">
                  <c:v>0.64762547418981797</c:v>
                </c:pt>
                <c:pt idx="55">
                  <c:v>0.71677773067129802</c:v>
                </c:pt>
                <c:pt idx="56">
                  <c:v>0.85508224340277805</c:v>
                </c:pt>
                <c:pt idx="57">
                  <c:v>0.99338675613425798</c:v>
                </c:pt>
                <c:pt idx="58">
                  <c:v>1</c:v>
                </c:pt>
                <c:pt idx="59">
                  <c:v>1.013226487615738</c:v>
                </c:pt>
                <c:pt idx="60">
                  <c:v>1.039679462962962</c:v>
                </c:pt>
                <c:pt idx="61">
                  <c:v>1.0925854135416699</c:v>
                </c:pt>
                <c:pt idx="62">
                  <c:v>1.1984027777777779</c:v>
                </c:pt>
                <c:pt idx="63">
                  <c:v>1.304212962962966</c:v>
                </c:pt>
                <c:pt idx="64">
                  <c:v>1.5158333333333329</c:v>
                </c:pt>
                <c:pt idx="65">
                  <c:v>1.7274537037037041</c:v>
                </c:pt>
                <c:pt idx="66">
                  <c:v>1.939085648148148</c:v>
                </c:pt>
                <c:pt idx="67">
                  <c:v>2</c:v>
                </c:pt>
                <c:pt idx="68">
                  <c:v>2.1218402777777801</c:v>
                </c:pt>
                <c:pt idx="69">
                  <c:v>2.3655208333333331</c:v>
                </c:pt>
                <c:pt idx="70">
                  <c:v>2.6091898148148149</c:v>
                </c:pt>
                <c:pt idx="71">
                  <c:v>2.852870370370364</c:v>
                </c:pt>
                <c:pt idx="72">
                  <c:v>3</c:v>
                </c:pt>
                <c:pt idx="73">
                  <c:v>3.2942592592592592</c:v>
                </c:pt>
                <c:pt idx="74">
                  <c:v>3.5885185185185202</c:v>
                </c:pt>
                <c:pt idx="75">
                  <c:v>4</c:v>
                </c:pt>
                <c:pt idx="76">
                  <c:v>4.4114814814814816</c:v>
                </c:pt>
                <c:pt idx="77">
                  <c:v>5.2344560185185136</c:v>
                </c:pt>
                <c:pt idx="78">
                  <c:v>6.0574305555555368</c:v>
                </c:pt>
                <c:pt idx="79">
                  <c:v>7</c:v>
                </c:pt>
                <c:pt idx="80">
                  <c:v>8</c:v>
                </c:pt>
                <c:pt idx="81">
                  <c:v>9</c:v>
                </c:pt>
                <c:pt idx="82">
                  <c:v>10</c:v>
                </c:pt>
                <c:pt idx="83">
                  <c:v>11</c:v>
                </c:pt>
                <c:pt idx="84">
                  <c:v>13</c:v>
                </c:pt>
                <c:pt idx="85">
                  <c:v>14</c:v>
                </c:pt>
                <c:pt idx="86">
                  <c:v>16</c:v>
                </c:pt>
                <c:pt idx="87">
                  <c:v>18.2</c:v>
                </c:pt>
                <c:pt idx="88">
                  <c:v>20.399999999999999</c:v>
                </c:pt>
                <c:pt idx="89">
                  <c:v>22</c:v>
                </c:pt>
              </c:numCache>
            </c:numRef>
          </c:xVal>
          <c:yVal>
            <c:numRef>
              <c:f>Arkusz2!$D$35:$D$314</c:f>
              <c:numCache>
                <c:formatCode>0.00E+00</c:formatCode>
                <c:ptCount val="280"/>
                <c:pt idx="0">
                  <c:v>3.8067600000000102E-4</c:v>
                </c:pt>
                <c:pt idx="1">
                  <c:v>3.8411600000000102E-4</c:v>
                </c:pt>
                <c:pt idx="2">
                  <c:v>3.8755700000000002E-4</c:v>
                </c:pt>
                <c:pt idx="3">
                  <c:v>3.9443700000000101E-4</c:v>
                </c:pt>
                <c:pt idx="4">
                  <c:v>4.0819800000000002E-4</c:v>
                </c:pt>
                <c:pt idx="5">
                  <c:v>4.3572000000000001E-4</c:v>
                </c:pt>
                <c:pt idx="6">
                  <c:v>4.9076300000000105E-4</c:v>
                </c:pt>
                <c:pt idx="7">
                  <c:v>6.0084800000000105E-4</c:v>
                </c:pt>
                <c:pt idx="8">
                  <c:v>8.2101600000000004E-4</c:v>
                </c:pt>
                <c:pt idx="9">
                  <c:v>1.2613399999999999E-3</c:v>
                </c:pt>
                <c:pt idx="10">
                  <c:v>1.7016399999999999E-3</c:v>
                </c:pt>
                <c:pt idx="11">
                  <c:v>2.5821800000000099E-3</c:v>
                </c:pt>
                <c:pt idx="12">
                  <c:v>3.4626499999999998E-3</c:v>
                </c:pt>
                <c:pt idx="13">
                  <c:v>4.3430400000000098E-3</c:v>
                </c:pt>
                <c:pt idx="14">
                  <c:v>5.2233499999999999E-3</c:v>
                </c:pt>
                <c:pt idx="15">
                  <c:v>6.9837400000000204E-3</c:v>
                </c:pt>
                <c:pt idx="16">
                  <c:v>8.7438099999999994E-3</c:v>
                </c:pt>
                <c:pt idx="17">
                  <c:v>1.0500000000000001E-2</c:v>
                </c:pt>
                <c:pt idx="18">
                  <c:v>1.23E-2</c:v>
                </c:pt>
                <c:pt idx="19">
                  <c:v>1.4E-2</c:v>
                </c:pt>
                <c:pt idx="20">
                  <c:v>1.5800000000000002E-2</c:v>
                </c:pt>
                <c:pt idx="21">
                  <c:v>1.9300000000000001E-2</c:v>
                </c:pt>
                <c:pt idx="22">
                  <c:v>2.2800000000000101E-2</c:v>
                </c:pt>
                <c:pt idx="23">
                  <c:v>2.63E-2</c:v>
                </c:pt>
                <c:pt idx="24">
                  <c:v>3.3399999999999999E-2</c:v>
                </c:pt>
                <c:pt idx="25">
                  <c:v>4.0399999999999998E-2</c:v>
                </c:pt>
                <c:pt idx="26">
                  <c:v>5.4400000000000101E-2</c:v>
                </c:pt>
                <c:pt idx="27">
                  <c:v>6.8400000000000002E-2</c:v>
                </c:pt>
                <c:pt idx="28">
                  <c:v>9.6299999999999997E-2</c:v>
                </c:pt>
                <c:pt idx="29">
                  <c:v>0.1242</c:v>
                </c:pt>
                <c:pt idx="30">
                  <c:v>0.1797</c:v>
                </c:pt>
                <c:pt idx="31">
                  <c:v>0.2349</c:v>
                </c:pt>
                <c:pt idx="32">
                  <c:v>0.28970000000000001</c:v>
                </c:pt>
                <c:pt idx="33">
                  <c:v>0.34420000000000001</c:v>
                </c:pt>
                <c:pt idx="34">
                  <c:v>0.35420000000000001</c:v>
                </c:pt>
                <c:pt idx="35">
                  <c:v>0.37419999999999998</c:v>
                </c:pt>
                <c:pt idx="36">
                  <c:v>0.41410000000000002</c:v>
                </c:pt>
                <c:pt idx="37">
                  <c:v>0.49330000000000102</c:v>
                </c:pt>
                <c:pt idx="38">
                  <c:v>0.57170000000000099</c:v>
                </c:pt>
                <c:pt idx="39">
                  <c:v>0.72629999999999995</c:v>
                </c:pt>
                <c:pt idx="40">
                  <c:v>0.87770000000000203</c:v>
                </c:pt>
                <c:pt idx="41">
                  <c:v>1.025899999999996</c:v>
                </c:pt>
                <c:pt idx="42">
                  <c:v>1.1709000000000001</c:v>
                </c:pt>
                <c:pt idx="43">
                  <c:v>1.3125</c:v>
                </c:pt>
                <c:pt idx="44">
                  <c:v>1.585899999999997</c:v>
                </c:pt>
                <c:pt idx="45">
                  <c:v>1.845699999999997</c:v>
                </c:pt>
                <c:pt idx="46">
                  <c:v>1.9021999999999999</c:v>
                </c:pt>
                <c:pt idx="47">
                  <c:v>2.0131999999999999</c:v>
                </c:pt>
                <c:pt idx="48">
                  <c:v>2.2271000000000059</c:v>
                </c:pt>
                <c:pt idx="49">
                  <c:v>2.4302000000000001</c:v>
                </c:pt>
                <c:pt idx="50">
                  <c:v>2.6227</c:v>
                </c:pt>
                <c:pt idx="51">
                  <c:v>2.9770999999999992</c:v>
                </c:pt>
                <c:pt idx="52">
                  <c:v>3.2925</c:v>
                </c:pt>
                <c:pt idx="53">
                  <c:v>3.5714000000000001</c:v>
                </c:pt>
                <c:pt idx="54">
                  <c:v>3.8168999999999911</c:v>
                </c:pt>
                <c:pt idx="55">
                  <c:v>4.0322000000000013</c:v>
                </c:pt>
                <c:pt idx="56">
                  <c:v>4.3837000000000002</c:v>
                </c:pt>
                <c:pt idx="57">
                  <c:v>4.649</c:v>
                </c:pt>
                <c:pt idx="58">
                  <c:v>4.6598999999999977</c:v>
                </c:pt>
                <c:pt idx="59">
                  <c:v>4.6813000000000002</c:v>
                </c:pt>
                <c:pt idx="60">
                  <c:v>4.7222999999999997</c:v>
                </c:pt>
                <c:pt idx="61">
                  <c:v>4.7977999999999996</c:v>
                </c:pt>
                <c:pt idx="62">
                  <c:v>4.9258000000000006</c:v>
                </c:pt>
                <c:pt idx="63">
                  <c:v>5.0282999999999998</c:v>
                </c:pt>
                <c:pt idx="64">
                  <c:v>5.1755000000000004</c:v>
                </c:pt>
                <c:pt idx="65">
                  <c:v>5.2714000000000034</c:v>
                </c:pt>
                <c:pt idx="66">
                  <c:v>5.3365</c:v>
                </c:pt>
                <c:pt idx="67">
                  <c:v>5.3519999999999976</c:v>
                </c:pt>
                <c:pt idx="68">
                  <c:v>5.3788</c:v>
                </c:pt>
                <c:pt idx="69">
                  <c:v>5.4208999999999996</c:v>
                </c:pt>
                <c:pt idx="70">
                  <c:v>5.4522000000000004</c:v>
                </c:pt>
                <c:pt idx="71">
                  <c:v>5.4778000000000002</c:v>
                </c:pt>
                <c:pt idx="72">
                  <c:v>5.4919000000000002</c:v>
                </c:pt>
                <c:pt idx="73">
                  <c:v>5.5175999999999954</c:v>
                </c:pt>
                <c:pt idx="74">
                  <c:v>5.5415999999999999</c:v>
                </c:pt>
                <c:pt idx="75">
                  <c:v>5.5738000000000003</c:v>
                </c:pt>
                <c:pt idx="76">
                  <c:v>5.6050999999999966</c:v>
                </c:pt>
                <c:pt idx="77">
                  <c:v>5.6664999999999957</c:v>
                </c:pt>
                <c:pt idx="78">
                  <c:v>5.7268999999999997</c:v>
                </c:pt>
                <c:pt idx="79">
                  <c:v>5.7952000000000004</c:v>
                </c:pt>
                <c:pt idx="80">
                  <c:v>5.8667999999999996</c:v>
                </c:pt>
                <c:pt idx="81">
                  <c:v>5.9375</c:v>
                </c:pt>
                <c:pt idx="82">
                  <c:v>6.0072000000000001</c:v>
                </c:pt>
                <c:pt idx="83">
                  <c:v>6.0758999999999999</c:v>
                </c:pt>
                <c:pt idx="84">
                  <c:v>6.2102000000000004</c:v>
                </c:pt>
                <c:pt idx="85">
                  <c:v>6.2759</c:v>
                </c:pt>
                <c:pt idx="86">
                  <c:v>6.404300000000001</c:v>
                </c:pt>
                <c:pt idx="87">
                  <c:v>6.5408999999999997</c:v>
                </c:pt>
                <c:pt idx="88">
                  <c:v>6.6727000000000007</c:v>
                </c:pt>
                <c:pt idx="89">
                  <c:v>6.7656999999999998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24672"/>
        <c:axId val="86526592"/>
      </c:scatterChart>
      <c:valAx>
        <c:axId val="865246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pl-PL" sz="1400" dirty="0" smtClean="0"/>
                  <a:t>Time [</a:t>
                </a:r>
                <a:r>
                  <a:rPr lang="pl-PL" sz="1400" dirty="0" err="1" smtClean="0"/>
                  <a:t>days</a:t>
                </a:r>
                <a:r>
                  <a:rPr lang="pl-PL" sz="1400" dirty="0" smtClean="0"/>
                  <a:t>]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47889103115256698"/>
              <c:y val="0.902443544118842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526592"/>
        <c:crosses val="autoZero"/>
        <c:crossBetween val="midCat"/>
      </c:valAx>
      <c:valAx>
        <c:axId val="8652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400" dirty="0"/>
                  <a:t>% </a:t>
                </a:r>
                <a:r>
                  <a:rPr lang="pl-PL" sz="1400" dirty="0" smtClean="0"/>
                  <a:t>of </a:t>
                </a:r>
                <a:r>
                  <a:rPr lang="pl-PL" sz="1400" dirty="0" err="1" smtClean="0"/>
                  <a:t>released</a:t>
                </a:r>
                <a:r>
                  <a:rPr lang="pl-PL" sz="1400" dirty="0" smtClean="0"/>
                  <a:t> </a:t>
                </a:r>
                <a:r>
                  <a:rPr lang="en-US" sz="1400" dirty="0" smtClean="0"/>
                  <a:t>NGF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9297308564133302E-2"/>
              <c:y val="0.160145860746381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524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241620370370299"/>
          <c:y val="0.28484722222222197"/>
          <c:w val="0.25705138888888901"/>
          <c:h val="0.120676404047998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69250122941999"/>
          <c:y val="6.6987698412698402E-2"/>
          <c:w val="0.80537715494850304"/>
          <c:h val="0.66271587301587698"/>
        </c:manualLayout>
      </c:layout>
      <c:scatterChart>
        <c:scatterStyle val="lineMarker"/>
        <c:varyColors val="0"/>
        <c:ser>
          <c:idx val="2"/>
          <c:order val="0"/>
          <c:tx>
            <c:v>75mg fazy wodnej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'PN163'!$L$2:$L$9</c:f>
                <c:numCache>
                  <c:formatCode>General</c:formatCode>
                  <c:ptCount val="8"/>
                  <c:pt idx="0">
                    <c:v>1.2262914417232901E-2</c:v>
                  </c:pt>
                  <c:pt idx="1">
                    <c:v>0.100481938695865</c:v>
                  </c:pt>
                  <c:pt idx="2">
                    <c:v>0.168592810675773</c:v>
                  </c:pt>
                  <c:pt idx="3">
                    <c:v>0.68775766426972595</c:v>
                  </c:pt>
                  <c:pt idx="4">
                    <c:v>1.494504842064974</c:v>
                  </c:pt>
                  <c:pt idx="5">
                    <c:v>2.3012562454116732</c:v>
                  </c:pt>
                  <c:pt idx="6">
                    <c:v>2.495372516122583</c:v>
                  </c:pt>
                  <c:pt idx="7">
                    <c:v>2.7206253367186601</c:v>
                  </c:pt>
                </c:numCache>
              </c:numRef>
            </c:plus>
            <c:minus>
              <c:numRef>
                <c:f>'PN163'!$L$2:$L$9</c:f>
                <c:numCache>
                  <c:formatCode>General</c:formatCode>
                  <c:ptCount val="8"/>
                  <c:pt idx="0">
                    <c:v>1.2262914417232901E-2</c:v>
                  </c:pt>
                  <c:pt idx="1">
                    <c:v>0.100481938695865</c:v>
                  </c:pt>
                  <c:pt idx="2">
                    <c:v>0.168592810675773</c:v>
                  </c:pt>
                  <c:pt idx="3">
                    <c:v>0.68775766426972595</c:v>
                  </c:pt>
                  <c:pt idx="4">
                    <c:v>1.494504842064974</c:v>
                  </c:pt>
                  <c:pt idx="5">
                    <c:v>2.3012562454116732</c:v>
                  </c:pt>
                  <c:pt idx="6">
                    <c:v>2.495372516122583</c:v>
                  </c:pt>
                  <c:pt idx="7">
                    <c:v>2.7206253367186601</c:v>
                  </c:pt>
                </c:numCache>
              </c:numRef>
            </c:minus>
          </c:errBars>
          <c:xVal>
            <c:numRef>
              <c:f>'PN163'!$A$2:$A$9</c:f>
              <c:numCache>
                <c:formatCode>General</c:formatCode>
                <c:ptCount val="8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  <c:pt idx="5">
                  <c:v>9</c:v>
                </c:pt>
                <c:pt idx="6">
                  <c:v>15</c:v>
                </c:pt>
                <c:pt idx="7">
                  <c:v>21</c:v>
                </c:pt>
              </c:numCache>
            </c:numRef>
          </c:xVal>
          <c:yVal>
            <c:numRef>
              <c:f>'PN163'!$F$2:$F$9</c:f>
              <c:numCache>
                <c:formatCode>0.0</c:formatCode>
                <c:ptCount val="8"/>
                <c:pt idx="0">
                  <c:v>1.044882670601762</c:v>
                </c:pt>
                <c:pt idx="1">
                  <c:v>3.3063295534354471</c:v>
                </c:pt>
                <c:pt idx="2">
                  <c:v>7.7871788599280727</c:v>
                </c:pt>
                <c:pt idx="3">
                  <c:v>11.704515623314871</c:v>
                </c:pt>
                <c:pt idx="4">
                  <c:v>13.51437387056809</c:v>
                </c:pt>
                <c:pt idx="5">
                  <c:v>14.85921261333778</c:v>
                </c:pt>
                <c:pt idx="6">
                  <c:v>15.530950708763729</c:v>
                </c:pt>
                <c:pt idx="7">
                  <c:v>16.135359274427891</c:v>
                </c:pt>
              </c:numCache>
            </c:numRef>
          </c:yVal>
          <c:smooth val="0"/>
        </c:ser>
        <c:ser>
          <c:idx val="0"/>
          <c:order val="1"/>
          <c:tx>
            <c:v>50mg fazy wodnej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'PN161'!$L$2:$L$9</c:f>
                <c:numCache>
                  <c:formatCode>General</c:formatCode>
                  <c:ptCount val="8"/>
                  <c:pt idx="0">
                    <c:v>3.2727948151306499E-3</c:v>
                  </c:pt>
                  <c:pt idx="1">
                    <c:v>1.6743819710370401E-2</c:v>
                  </c:pt>
                  <c:pt idx="2">
                    <c:v>0.23826495511950499</c:v>
                  </c:pt>
                  <c:pt idx="3">
                    <c:v>0.61297910808778999</c:v>
                  </c:pt>
                  <c:pt idx="4">
                    <c:v>0.78728871604458694</c:v>
                  </c:pt>
                  <c:pt idx="5">
                    <c:v>1.608571369341476</c:v>
                  </c:pt>
                  <c:pt idx="6">
                    <c:v>2.0052897273376602</c:v>
                  </c:pt>
                  <c:pt idx="7">
                    <c:v>2.2527737745931069</c:v>
                  </c:pt>
                </c:numCache>
              </c:numRef>
            </c:plus>
            <c:minus>
              <c:numRef>
                <c:f>'PN161'!$L$2:$L$9</c:f>
                <c:numCache>
                  <c:formatCode>General</c:formatCode>
                  <c:ptCount val="8"/>
                  <c:pt idx="0">
                    <c:v>3.2727948151306499E-3</c:v>
                  </c:pt>
                  <c:pt idx="1">
                    <c:v>1.6743819710370401E-2</c:v>
                  </c:pt>
                  <c:pt idx="2">
                    <c:v>0.23826495511950499</c:v>
                  </c:pt>
                  <c:pt idx="3">
                    <c:v>0.61297910808778999</c:v>
                  </c:pt>
                  <c:pt idx="4">
                    <c:v>0.78728871604458694</c:v>
                  </c:pt>
                  <c:pt idx="5">
                    <c:v>1.608571369341476</c:v>
                  </c:pt>
                  <c:pt idx="6">
                    <c:v>2.0052897273376602</c:v>
                  </c:pt>
                  <c:pt idx="7">
                    <c:v>2.2527737745931069</c:v>
                  </c:pt>
                </c:numCache>
              </c:numRef>
            </c:minus>
          </c:errBars>
          <c:xVal>
            <c:numRef>
              <c:f>'PN161'!$A$2:$A$9</c:f>
              <c:numCache>
                <c:formatCode>General</c:formatCode>
                <c:ptCount val="8"/>
                <c:pt idx="0">
                  <c:v>4.1666666666666699E-2</c:v>
                </c:pt>
                <c:pt idx="1">
                  <c:v>0.25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  <c:pt idx="5">
                  <c:v>9</c:v>
                </c:pt>
                <c:pt idx="6">
                  <c:v>15</c:v>
                </c:pt>
                <c:pt idx="7">
                  <c:v>21</c:v>
                </c:pt>
              </c:numCache>
            </c:numRef>
          </c:xVal>
          <c:yVal>
            <c:numRef>
              <c:f>'PN161'!$F$2:$F$9</c:f>
              <c:numCache>
                <c:formatCode>0.0</c:formatCode>
                <c:ptCount val="8"/>
                <c:pt idx="0">
                  <c:v>0.24198987284728599</c:v>
                </c:pt>
                <c:pt idx="1">
                  <c:v>1.2020476541026399</c:v>
                </c:pt>
                <c:pt idx="2">
                  <c:v>4.3295198322121244</c:v>
                </c:pt>
                <c:pt idx="3">
                  <c:v>7.7344161145501102</c:v>
                </c:pt>
                <c:pt idx="4">
                  <c:v>9.6139119484042972</c:v>
                </c:pt>
                <c:pt idx="5">
                  <c:v>10.977697731807959</c:v>
                </c:pt>
                <c:pt idx="6">
                  <c:v>11.4417997379472</c:v>
                </c:pt>
                <c:pt idx="7">
                  <c:v>12.340446415756521</c:v>
                </c:pt>
              </c:numCache>
            </c:numRef>
          </c:yVal>
          <c:smooth val="0"/>
        </c:ser>
        <c:ser>
          <c:idx val="1"/>
          <c:order val="2"/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Arkusz1!$A$32:$A$126</c:f>
              <c:numCache>
                <c:formatCode>General</c:formatCode>
                <c:ptCount val="95"/>
                <c:pt idx="0">
                  <c:v>0</c:v>
                </c:pt>
                <c:pt idx="1">
                  <c:v>3.8252314814814998E-7</c:v>
                </c:pt>
                <c:pt idx="2">
                  <c:v>7.65046296296299E-7</c:v>
                </c:pt>
                <c:pt idx="3">
                  <c:v>1.5302083333333401E-6</c:v>
                </c:pt>
                <c:pt idx="4">
                  <c:v>3.06030092592594E-6</c:v>
                </c:pt>
                <c:pt idx="5">
                  <c:v>6.1207175925926096E-6</c:v>
                </c:pt>
                <c:pt idx="6">
                  <c:v>1.2241435185185201E-5</c:v>
                </c:pt>
                <c:pt idx="7">
                  <c:v>2.4482754629629801E-5</c:v>
                </c:pt>
                <c:pt idx="8">
                  <c:v>4.8965625000000101E-5</c:v>
                </c:pt>
                <c:pt idx="9">
                  <c:v>9.7931134259259304E-5</c:v>
                </c:pt>
                <c:pt idx="10">
                  <c:v>1.4689675925925899E-4</c:v>
                </c:pt>
                <c:pt idx="11">
                  <c:v>2.44827893518518E-4</c:v>
                </c:pt>
                <c:pt idx="12">
                  <c:v>3.4275902777777898E-4</c:v>
                </c:pt>
                <c:pt idx="13">
                  <c:v>4.4069016203703899E-4</c:v>
                </c:pt>
                <c:pt idx="14">
                  <c:v>5.3862129629629802E-4</c:v>
                </c:pt>
                <c:pt idx="15">
                  <c:v>7.34483680555556E-4</c:v>
                </c:pt>
                <c:pt idx="16">
                  <c:v>9.3034594907407796E-4</c:v>
                </c:pt>
                <c:pt idx="17">
                  <c:v>1.1262082175925901E-3</c:v>
                </c:pt>
                <c:pt idx="18">
                  <c:v>1.3220704861111199E-3</c:v>
                </c:pt>
                <c:pt idx="19">
                  <c:v>1.51793287037037E-3</c:v>
                </c:pt>
                <c:pt idx="20">
                  <c:v>1.7137951388888899E-3</c:v>
                </c:pt>
                <c:pt idx="21">
                  <c:v>2.1055197916666798E-3</c:v>
                </c:pt>
                <c:pt idx="22">
                  <c:v>2.4972443287037001E-3</c:v>
                </c:pt>
                <c:pt idx="23">
                  <c:v>2.8889689814814799E-3</c:v>
                </c:pt>
                <c:pt idx="24">
                  <c:v>3.6724181712962998E-3</c:v>
                </c:pt>
                <c:pt idx="25">
                  <c:v>4.4558673611111198E-3</c:v>
                </c:pt>
                <c:pt idx="26">
                  <c:v>6.0227657407407398E-3</c:v>
                </c:pt>
                <c:pt idx="27">
                  <c:v>7.5896641203703997E-3</c:v>
                </c:pt>
                <c:pt idx="28">
                  <c:v>1.07234609953704E-2</c:v>
                </c:pt>
                <c:pt idx="29">
                  <c:v>1.38572577546296E-2</c:v>
                </c:pt>
                <c:pt idx="30">
                  <c:v>1.6991054629629701E-2</c:v>
                </c:pt>
                <c:pt idx="31">
                  <c:v>2.0124851388888799E-2</c:v>
                </c:pt>
                <c:pt idx="32">
                  <c:v>2.6392445023148099E-2</c:v>
                </c:pt>
                <c:pt idx="33">
                  <c:v>3.2660038657407402E-2</c:v>
                </c:pt>
                <c:pt idx="34">
                  <c:v>3.8927632291666701E-2</c:v>
                </c:pt>
                <c:pt idx="35">
                  <c:v>4.1666666666666699E-2</c:v>
                </c:pt>
                <c:pt idx="36">
                  <c:v>4.7144735300925902E-2</c:v>
                </c:pt>
                <c:pt idx="37">
                  <c:v>5.26228039351853E-2</c:v>
                </c:pt>
                <c:pt idx="38">
                  <c:v>6.3578941203703707E-2</c:v>
                </c:pt>
                <c:pt idx="39">
                  <c:v>7.4535078587963002E-2</c:v>
                </c:pt>
                <c:pt idx="40">
                  <c:v>8.5491215856481506E-2</c:v>
                </c:pt>
                <c:pt idx="41">
                  <c:v>9.6447353124999996E-2</c:v>
                </c:pt>
                <c:pt idx="42">
                  <c:v>0.107403490393519</c:v>
                </c:pt>
                <c:pt idx="43">
                  <c:v>0.12931576504629599</c:v>
                </c:pt>
                <c:pt idx="44">
                  <c:v>0.151228039583334</c:v>
                </c:pt>
                <c:pt idx="45">
                  <c:v>0.17314031423611101</c:v>
                </c:pt>
                <c:pt idx="46">
                  <c:v>0.19505258877314799</c:v>
                </c:pt>
                <c:pt idx="47">
                  <c:v>0.216964863425927</c:v>
                </c:pt>
                <c:pt idx="48">
                  <c:v>0.238877137962963</c:v>
                </c:pt>
                <c:pt idx="49">
                  <c:v>0.25</c:v>
                </c:pt>
                <c:pt idx="50">
                  <c:v>0.27224572407407399</c:v>
                </c:pt>
                <c:pt idx="51">
                  <c:v>0.29449144814814798</c:v>
                </c:pt>
                <c:pt idx="52">
                  <c:v>0.33898289629629802</c:v>
                </c:pt>
                <c:pt idx="53">
                  <c:v>0.383474344444446</c:v>
                </c:pt>
                <c:pt idx="54">
                  <c:v>0.42796579247685301</c:v>
                </c:pt>
                <c:pt idx="55">
                  <c:v>0.472457240625</c:v>
                </c:pt>
                <c:pt idx="56">
                  <c:v>0.51694868877314804</c:v>
                </c:pt>
                <c:pt idx="57">
                  <c:v>0.56144013692129602</c:v>
                </c:pt>
                <c:pt idx="58">
                  <c:v>0.605931585069444</c:v>
                </c:pt>
                <c:pt idx="59">
                  <c:v>0.65042303321759498</c:v>
                </c:pt>
                <c:pt idx="60">
                  <c:v>0.69491448136574097</c:v>
                </c:pt>
                <c:pt idx="61">
                  <c:v>0.73940592939814898</c:v>
                </c:pt>
                <c:pt idx="62">
                  <c:v>0.82838882569444505</c:v>
                </c:pt>
                <c:pt idx="63">
                  <c:v>0.91737172199074102</c:v>
                </c:pt>
                <c:pt idx="64">
                  <c:v>1</c:v>
                </c:pt>
                <c:pt idx="65">
                  <c:v>1.082628278009258</c:v>
                </c:pt>
                <c:pt idx="66">
                  <c:v>1.16525462962963</c:v>
                </c:pt>
                <c:pt idx="67">
                  <c:v>1.330509259259258</c:v>
                </c:pt>
                <c:pt idx="68">
                  <c:v>1.495763888888888</c:v>
                </c:pt>
                <c:pt idx="69">
                  <c:v>1.826284722222222</c:v>
                </c:pt>
                <c:pt idx="70">
                  <c:v>2.1567939814814809</c:v>
                </c:pt>
                <c:pt idx="71">
                  <c:v>2.4873032407407458</c:v>
                </c:pt>
                <c:pt idx="72">
                  <c:v>2.8178240740740739</c:v>
                </c:pt>
                <c:pt idx="73">
                  <c:v>3</c:v>
                </c:pt>
                <c:pt idx="74">
                  <c:v>3.364351851851858</c:v>
                </c:pt>
                <c:pt idx="75">
                  <c:v>3.728715277777785</c:v>
                </c:pt>
                <c:pt idx="76">
                  <c:v>4.0930671296296408</c:v>
                </c:pt>
                <c:pt idx="77">
                  <c:v>4.8217824074074036</c:v>
                </c:pt>
                <c:pt idx="78">
                  <c:v>5.5504861111111117</c:v>
                </c:pt>
                <c:pt idx="79">
                  <c:v>6</c:v>
                </c:pt>
                <c:pt idx="80">
                  <c:v>6.8990162037037006</c:v>
                </c:pt>
                <c:pt idx="81">
                  <c:v>7.7980439814814924</c:v>
                </c:pt>
                <c:pt idx="82">
                  <c:v>8.6970601851851601</c:v>
                </c:pt>
                <c:pt idx="83">
                  <c:v>9</c:v>
                </c:pt>
                <c:pt idx="84">
                  <c:v>9.6058796296296531</c:v>
                </c:pt>
                <c:pt idx="85">
                  <c:v>10.211770833333331</c:v>
                </c:pt>
                <c:pt idx="86">
                  <c:v>10.817650462962961</c:v>
                </c:pt>
                <c:pt idx="87">
                  <c:v>12.02939814814815</c:v>
                </c:pt>
                <c:pt idx="88">
                  <c:v>13.24120370370367</c:v>
                </c:pt>
                <c:pt idx="89">
                  <c:v>14.453009259259311</c:v>
                </c:pt>
                <c:pt idx="90">
                  <c:v>15</c:v>
                </c:pt>
                <c:pt idx="91">
                  <c:v>16.094097222222221</c:v>
                </c:pt>
                <c:pt idx="92">
                  <c:v>17.188194444444441</c:v>
                </c:pt>
                <c:pt idx="93">
                  <c:v>19.28819444444445</c:v>
                </c:pt>
                <c:pt idx="94">
                  <c:v>21</c:v>
                </c:pt>
              </c:numCache>
            </c:numRef>
          </c:xVal>
          <c:yVal>
            <c:numRef>
              <c:f>Arkusz1!$B$32:$B$126</c:f>
              <c:numCache>
                <c:formatCode>0.00E+00</c:formatCode>
                <c:ptCount val="95"/>
                <c:pt idx="0">
                  <c:v>8.9860000000000298E-4</c:v>
                </c:pt>
                <c:pt idx="1">
                  <c:v>9.0678500000000196E-4</c:v>
                </c:pt>
                <c:pt idx="2">
                  <c:v>9.1496999999999998E-4</c:v>
                </c:pt>
                <c:pt idx="3">
                  <c:v>9.3134000000000402E-4</c:v>
                </c:pt>
                <c:pt idx="4">
                  <c:v>9.6407749999999999E-4</c:v>
                </c:pt>
                <c:pt idx="5">
                  <c:v>1.0295524999999999E-3</c:v>
                </c:pt>
                <c:pt idx="6">
                  <c:v>1.160505E-3</c:v>
                </c:pt>
                <c:pt idx="7">
                  <c:v>1.4224075000000001E-3</c:v>
                </c:pt>
                <c:pt idx="8">
                  <c:v>1.9462000000000099E-3</c:v>
                </c:pt>
                <c:pt idx="9">
                  <c:v>2.9937499999999999E-3</c:v>
                </c:pt>
                <c:pt idx="10">
                  <c:v>4.04127500000001E-3</c:v>
                </c:pt>
                <c:pt idx="11">
                  <c:v>6.1361499999999999E-3</c:v>
                </c:pt>
                <c:pt idx="12">
                  <c:v>8.2308750000000003E-3</c:v>
                </c:pt>
                <c:pt idx="13">
                  <c:v>1.03254E-2</c:v>
                </c:pt>
                <c:pt idx="14">
                  <c:v>1.2419725E-2</c:v>
                </c:pt>
                <c:pt idx="15">
                  <c:v>1.6607875000000102E-2</c:v>
                </c:pt>
                <c:pt idx="16">
                  <c:v>2.0795250000000001E-2</c:v>
                </c:pt>
                <c:pt idx="17">
                  <c:v>2.4981875000000101E-2</c:v>
                </c:pt>
                <c:pt idx="18">
                  <c:v>2.9250000000000002E-2</c:v>
                </c:pt>
                <c:pt idx="19">
                  <c:v>3.3250000000000002E-2</c:v>
                </c:pt>
                <c:pt idx="20">
                  <c:v>3.7499999999999999E-2</c:v>
                </c:pt>
                <c:pt idx="21">
                  <c:v>4.5999999999999999E-2</c:v>
                </c:pt>
                <c:pt idx="22">
                  <c:v>5.425E-2</c:v>
                </c:pt>
                <c:pt idx="23">
                  <c:v>6.275E-2</c:v>
                </c:pt>
                <c:pt idx="24">
                  <c:v>7.9250000000000001E-2</c:v>
                </c:pt>
                <c:pt idx="25">
                  <c:v>9.6000000000000002E-2</c:v>
                </c:pt>
                <c:pt idx="26">
                  <c:v>0.12925</c:v>
                </c:pt>
                <c:pt idx="27">
                  <c:v>0.16275000000000001</c:v>
                </c:pt>
                <c:pt idx="28">
                  <c:v>0.22900000000000001</c:v>
                </c:pt>
                <c:pt idx="29">
                  <c:v>0.29499999999999998</c:v>
                </c:pt>
                <c:pt idx="30">
                  <c:v>0.36049999999999999</c:v>
                </c:pt>
                <c:pt idx="31">
                  <c:v>0.42575000000000002</c:v>
                </c:pt>
                <c:pt idx="32">
                  <c:v>0.55449999999999999</c:v>
                </c:pt>
                <c:pt idx="33">
                  <c:v>0.68125000000000002</c:v>
                </c:pt>
                <c:pt idx="34">
                  <c:v>0.80549999999999999</c:v>
                </c:pt>
                <c:pt idx="35">
                  <c:v>0.85900000000000098</c:v>
                </c:pt>
                <c:pt idx="36">
                  <c:v>0.96425000000000005</c:v>
                </c:pt>
                <c:pt idx="37">
                  <c:v>1.0669999999999999</c:v>
                </c:pt>
                <c:pt idx="38">
                  <c:v>1.265499999999997</c:v>
                </c:pt>
                <c:pt idx="39">
                  <c:v>1.453249999999997</c:v>
                </c:pt>
                <c:pt idx="40">
                  <c:v>1.63</c:v>
                </c:pt>
                <c:pt idx="41">
                  <c:v>1.7949999999999999</c:v>
                </c:pt>
                <c:pt idx="42">
                  <c:v>1.9484999999999999</c:v>
                </c:pt>
                <c:pt idx="43">
                  <c:v>2.2217500000000001</c:v>
                </c:pt>
                <c:pt idx="44">
                  <c:v>2.4522499999999892</c:v>
                </c:pt>
                <c:pt idx="45">
                  <c:v>2.6447500000000002</c:v>
                </c:pt>
                <c:pt idx="46">
                  <c:v>2.8047499999999972</c:v>
                </c:pt>
                <c:pt idx="47">
                  <c:v>2.9372499999999939</c:v>
                </c:pt>
                <c:pt idx="48">
                  <c:v>3.04725</c:v>
                </c:pt>
                <c:pt idx="49">
                  <c:v>3.0957499999999971</c:v>
                </c:pt>
                <c:pt idx="50">
                  <c:v>3.1807500000000002</c:v>
                </c:pt>
                <c:pt idx="51">
                  <c:v>3.2524999999999982</c:v>
                </c:pt>
                <c:pt idx="52">
                  <c:v>3.367</c:v>
                </c:pt>
                <c:pt idx="53">
                  <c:v>3.4547499999999971</c:v>
                </c:pt>
                <c:pt idx="54">
                  <c:v>3.52725</c:v>
                </c:pt>
                <c:pt idx="55">
                  <c:v>3.5914999999999999</c:v>
                </c:pt>
                <c:pt idx="56">
                  <c:v>3.6507499999999982</c:v>
                </c:pt>
                <c:pt idx="57">
                  <c:v>3.7065000000000001</c:v>
                </c:pt>
                <c:pt idx="58">
                  <c:v>3.76</c:v>
                </c:pt>
                <c:pt idx="59">
                  <c:v>3.8119999999999972</c:v>
                </c:pt>
                <c:pt idx="60">
                  <c:v>3.8629999999999991</c:v>
                </c:pt>
                <c:pt idx="61">
                  <c:v>3.9135</c:v>
                </c:pt>
                <c:pt idx="62">
                  <c:v>4.0129999999999946</c:v>
                </c:pt>
                <c:pt idx="63">
                  <c:v>4.1112500000000001</c:v>
                </c:pt>
                <c:pt idx="64">
                  <c:v>4.2017500000000014</c:v>
                </c:pt>
                <c:pt idx="65">
                  <c:v>4.2915000000000001</c:v>
                </c:pt>
                <c:pt idx="66">
                  <c:v>4.3802500000000002</c:v>
                </c:pt>
                <c:pt idx="67">
                  <c:v>4.5564999999999998</c:v>
                </c:pt>
                <c:pt idx="68">
                  <c:v>4.7305000000000001</c:v>
                </c:pt>
                <c:pt idx="69">
                  <c:v>5.06975</c:v>
                </c:pt>
                <c:pt idx="70">
                  <c:v>5.3962500000000002</c:v>
                </c:pt>
                <c:pt idx="71">
                  <c:v>5.7095000000000002</c:v>
                </c:pt>
                <c:pt idx="72">
                  <c:v>6.0105000000000004</c:v>
                </c:pt>
                <c:pt idx="73">
                  <c:v>6.1712500000000023</c:v>
                </c:pt>
                <c:pt idx="74">
                  <c:v>6.4822500000000014</c:v>
                </c:pt>
                <c:pt idx="75">
                  <c:v>6.78</c:v>
                </c:pt>
                <c:pt idx="76">
                  <c:v>7.0657500000000004</c:v>
                </c:pt>
                <c:pt idx="77">
                  <c:v>7.6042499999999986</c:v>
                </c:pt>
                <c:pt idx="78">
                  <c:v>8.1042499999999986</c:v>
                </c:pt>
                <c:pt idx="79">
                  <c:v>8.3967500000000008</c:v>
                </c:pt>
                <c:pt idx="80">
                  <c:v>8.9467500000000015</c:v>
                </c:pt>
                <c:pt idx="81">
                  <c:v>9.4565000000000232</c:v>
                </c:pt>
                <c:pt idx="82">
                  <c:v>9.9325000000000028</c:v>
                </c:pt>
                <c:pt idx="83">
                  <c:v>10.085750000000001</c:v>
                </c:pt>
                <c:pt idx="84">
                  <c:v>10.38250000000003</c:v>
                </c:pt>
                <c:pt idx="85">
                  <c:v>10.667249999999999</c:v>
                </c:pt>
                <c:pt idx="86">
                  <c:v>10.94075</c:v>
                </c:pt>
                <c:pt idx="87">
                  <c:v>11.459250000000001</c:v>
                </c:pt>
                <c:pt idx="88">
                  <c:v>11.941750000000001</c:v>
                </c:pt>
                <c:pt idx="89">
                  <c:v>12.392250000000001</c:v>
                </c:pt>
                <c:pt idx="90">
                  <c:v>12.586</c:v>
                </c:pt>
                <c:pt idx="91">
                  <c:v>12.958</c:v>
                </c:pt>
                <c:pt idx="92">
                  <c:v>13.31025</c:v>
                </c:pt>
                <c:pt idx="93">
                  <c:v>13.9405</c:v>
                </c:pt>
                <c:pt idx="94">
                  <c:v>14.412500000000019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Arkusz1!$C$32:$C$114</c:f>
              <c:numCache>
                <c:formatCode>General</c:formatCode>
                <c:ptCount val="83"/>
                <c:pt idx="0">
                  <c:v>0</c:v>
                </c:pt>
                <c:pt idx="1">
                  <c:v>3.8217592592592701E-7</c:v>
                </c:pt>
                <c:pt idx="2">
                  <c:v>7.6435185185185402E-7</c:v>
                </c:pt>
                <c:pt idx="3">
                  <c:v>1.52858796296297E-6</c:v>
                </c:pt>
                <c:pt idx="4">
                  <c:v>3.0571759259259399E-6</c:v>
                </c:pt>
                <c:pt idx="5">
                  <c:v>6.1144675925926103E-6</c:v>
                </c:pt>
                <c:pt idx="6">
                  <c:v>1.22289351851852E-5</c:v>
                </c:pt>
                <c:pt idx="7">
                  <c:v>2.4457754629629699E-5</c:v>
                </c:pt>
                <c:pt idx="8">
                  <c:v>4.8915625000000201E-5</c:v>
                </c:pt>
                <c:pt idx="9">
                  <c:v>9.7831134259259505E-5</c:v>
                </c:pt>
                <c:pt idx="10">
                  <c:v>1.4674675925925899E-4</c:v>
                </c:pt>
                <c:pt idx="11">
                  <c:v>2.4457789351851802E-4</c:v>
                </c:pt>
                <c:pt idx="12">
                  <c:v>3.42409027777779E-4</c:v>
                </c:pt>
                <c:pt idx="13">
                  <c:v>4.4024016203703798E-4</c:v>
                </c:pt>
                <c:pt idx="14">
                  <c:v>5.3807129629629804E-4</c:v>
                </c:pt>
                <c:pt idx="15">
                  <c:v>7.3373356481481501E-4</c:v>
                </c:pt>
                <c:pt idx="16">
                  <c:v>9.2939583333333296E-4</c:v>
                </c:pt>
                <c:pt idx="17">
                  <c:v>1.12505810185186E-3</c:v>
                </c:pt>
                <c:pt idx="18">
                  <c:v>1.3207203703703701E-3</c:v>
                </c:pt>
                <c:pt idx="19">
                  <c:v>1.5163826388888901E-3</c:v>
                </c:pt>
                <c:pt idx="20">
                  <c:v>1.7120449074074101E-3</c:v>
                </c:pt>
                <c:pt idx="21">
                  <c:v>2.1033694444444499E-3</c:v>
                </c:pt>
                <c:pt idx="22">
                  <c:v>2.4946939814814799E-3</c:v>
                </c:pt>
                <c:pt idx="23">
                  <c:v>2.88601851851852E-3</c:v>
                </c:pt>
                <c:pt idx="24">
                  <c:v>3.66866759259261E-3</c:v>
                </c:pt>
                <c:pt idx="25">
                  <c:v>4.4513166666666701E-3</c:v>
                </c:pt>
                <c:pt idx="26">
                  <c:v>6.0166148148148302E-3</c:v>
                </c:pt>
                <c:pt idx="27">
                  <c:v>7.5819130787036998E-3</c:v>
                </c:pt>
                <c:pt idx="28">
                  <c:v>1.0712509375E-2</c:v>
                </c:pt>
                <c:pt idx="29">
                  <c:v>1.3843105671296299E-2</c:v>
                </c:pt>
                <c:pt idx="30">
                  <c:v>2.0104298379629699E-2</c:v>
                </c:pt>
                <c:pt idx="31">
                  <c:v>2.6365491087962999E-2</c:v>
                </c:pt>
                <c:pt idx="32">
                  <c:v>3.2626683796296303E-2</c:v>
                </c:pt>
                <c:pt idx="33">
                  <c:v>3.8887876504629798E-2</c:v>
                </c:pt>
                <c:pt idx="34">
                  <c:v>4.1666666666666699E-2</c:v>
                </c:pt>
                <c:pt idx="35">
                  <c:v>4.7224246990740702E-2</c:v>
                </c:pt>
                <c:pt idx="36">
                  <c:v>5.8339407754629799E-2</c:v>
                </c:pt>
                <c:pt idx="37">
                  <c:v>6.94545685185185E-2</c:v>
                </c:pt>
                <c:pt idx="38">
                  <c:v>8.0569729282407507E-2</c:v>
                </c:pt>
                <c:pt idx="39">
                  <c:v>9.1684890046296694E-2</c:v>
                </c:pt>
                <c:pt idx="40">
                  <c:v>0.113915211574074</c:v>
                </c:pt>
                <c:pt idx="41">
                  <c:v>0.133922500925926</c:v>
                </c:pt>
                <c:pt idx="42">
                  <c:v>0.15392979027777801</c:v>
                </c:pt>
                <c:pt idx="43">
                  <c:v>0.17393707962963001</c:v>
                </c:pt>
                <c:pt idx="44">
                  <c:v>0.19394436909722301</c:v>
                </c:pt>
                <c:pt idx="45">
                  <c:v>0.23395894780092599</c:v>
                </c:pt>
                <c:pt idx="46">
                  <c:v>0.25</c:v>
                </c:pt>
                <c:pt idx="47">
                  <c:v>0.28208210439814901</c:v>
                </c:pt>
                <c:pt idx="48">
                  <c:v>0.314164208912038</c:v>
                </c:pt>
                <c:pt idx="49">
                  <c:v>0.378328417824076</c:v>
                </c:pt>
                <c:pt idx="50">
                  <c:v>0.43607620578703798</c:v>
                </c:pt>
                <c:pt idx="51">
                  <c:v>0.49382399386574299</c:v>
                </c:pt>
                <c:pt idx="52">
                  <c:v>0.55157178182870403</c:v>
                </c:pt>
                <c:pt idx="53">
                  <c:v>0.60931956979166402</c:v>
                </c:pt>
                <c:pt idx="54">
                  <c:v>0.66706735787037097</c:v>
                </c:pt>
                <c:pt idx="55">
                  <c:v>0.78256293379629405</c:v>
                </c:pt>
                <c:pt idx="56">
                  <c:v>0.89805850983795998</c:v>
                </c:pt>
                <c:pt idx="57">
                  <c:v>1</c:v>
                </c:pt>
                <c:pt idx="58">
                  <c:v>1.1019414901620339</c:v>
                </c:pt>
                <c:pt idx="59">
                  <c:v>1.2038773148148141</c:v>
                </c:pt>
                <c:pt idx="60">
                  <c:v>1.407766203703702</c:v>
                </c:pt>
                <c:pt idx="61">
                  <c:v>1.6116435185185181</c:v>
                </c:pt>
                <c:pt idx="62">
                  <c:v>1.8155324074074051</c:v>
                </c:pt>
                <c:pt idx="63">
                  <c:v>2.019409722222222</c:v>
                </c:pt>
                <c:pt idx="64">
                  <c:v>2.2232986111111162</c:v>
                </c:pt>
                <c:pt idx="65">
                  <c:v>2.4271759259259258</c:v>
                </c:pt>
                <c:pt idx="66">
                  <c:v>2.6310648148148141</c:v>
                </c:pt>
                <c:pt idx="67">
                  <c:v>3</c:v>
                </c:pt>
                <c:pt idx="68">
                  <c:v>3.3689351851851832</c:v>
                </c:pt>
                <c:pt idx="69">
                  <c:v>4.1068055555555416</c:v>
                </c:pt>
                <c:pt idx="70">
                  <c:v>4.8446759259259258</c:v>
                </c:pt>
                <c:pt idx="71">
                  <c:v>5.5825578703703664</c:v>
                </c:pt>
                <c:pt idx="72">
                  <c:v>6</c:v>
                </c:pt>
                <c:pt idx="73">
                  <c:v>6.8348958333333316</c:v>
                </c:pt>
                <c:pt idx="74">
                  <c:v>7.6697916666666659</c:v>
                </c:pt>
                <c:pt idx="75">
                  <c:v>9</c:v>
                </c:pt>
                <c:pt idx="76">
                  <c:v>10.33020833333333</c:v>
                </c:pt>
                <c:pt idx="77">
                  <c:v>11.6604166666667</c:v>
                </c:pt>
                <c:pt idx="78">
                  <c:v>12.990625</c:v>
                </c:pt>
                <c:pt idx="79">
                  <c:v>15</c:v>
                </c:pt>
                <c:pt idx="80">
                  <c:v>17.009375000000031</c:v>
                </c:pt>
                <c:pt idx="81">
                  <c:v>19.018750000000001</c:v>
                </c:pt>
                <c:pt idx="82">
                  <c:v>21</c:v>
                </c:pt>
              </c:numCache>
            </c:numRef>
          </c:xVal>
          <c:yVal>
            <c:numRef>
              <c:f>Arkusz1!$D$32:$D$114</c:f>
              <c:numCache>
                <c:formatCode>0.00E+00</c:formatCode>
                <c:ptCount val="83"/>
                <c:pt idx="0">
                  <c:v>9.0690250000000203E-4</c:v>
                </c:pt>
                <c:pt idx="1">
                  <c:v>9.1515500000000202E-4</c:v>
                </c:pt>
                <c:pt idx="2">
                  <c:v>9.2340749999999996E-4</c:v>
                </c:pt>
                <c:pt idx="3">
                  <c:v>9.39910000000003E-4</c:v>
                </c:pt>
                <c:pt idx="4">
                  <c:v>9.7291749999999996E-4</c:v>
                </c:pt>
                <c:pt idx="5">
                  <c:v>1.03893E-3</c:v>
                </c:pt>
                <c:pt idx="6">
                  <c:v>1.17095750000001E-3</c:v>
                </c:pt>
                <c:pt idx="7">
                  <c:v>1.4350075E-3</c:v>
                </c:pt>
                <c:pt idx="8">
                  <c:v>1.9631025000000101E-3</c:v>
                </c:pt>
                <c:pt idx="9">
                  <c:v>3.0192499999999998E-3</c:v>
                </c:pt>
                <c:pt idx="10">
                  <c:v>4.0753750000000104E-3</c:v>
                </c:pt>
                <c:pt idx="11">
                  <c:v>6.1874499999999997E-3</c:v>
                </c:pt>
                <c:pt idx="12">
                  <c:v>8.2993500000000005E-3</c:v>
                </c:pt>
                <c:pt idx="13">
                  <c:v>1.0411075000000001E-2</c:v>
                </c:pt>
                <c:pt idx="14">
                  <c:v>1.2522625000000001E-2</c:v>
                </c:pt>
                <c:pt idx="15">
                  <c:v>1.6745199999999998E-2</c:v>
                </c:pt>
                <c:pt idx="16">
                  <c:v>2.0967025E-2</c:v>
                </c:pt>
                <c:pt idx="17">
                  <c:v>2.5250000000000002E-2</c:v>
                </c:pt>
                <c:pt idx="18">
                  <c:v>2.9499999999999998E-2</c:v>
                </c:pt>
                <c:pt idx="19">
                  <c:v>3.3750000000000002E-2</c:v>
                </c:pt>
                <c:pt idx="20">
                  <c:v>3.7749999999999999E-2</c:v>
                </c:pt>
                <c:pt idx="21">
                  <c:v>4.6249999999999902E-2</c:v>
                </c:pt>
                <c:pt idx="22">
                  <c:v>5.4750000000000097E-2</c:v>
                </c:pt>
                <c:pt idx="23">
                  <c:v>6.3250000000000001E-2</c:v>
                </c:pt>
                <c:pt idx="24">
                  <c:v>0.08</c:v>
                </c:pt>
                <c:pt idx="25">
                  <c:v>9.6750000000000197E-2</c:v>
                </c:pt>
                <c:pt idx="26">
                  <c:v>0.1305</c:v>
                </c:pt>
                <c:pt idx="27">
                  <c:v>0.16400000000000001</c:v>
                </c:pt>
                <c:pt idx="28">
                  <c:v>0.23125000000000001</c:v>
                </c:pt>
                <c:pt idx="29">
                  <c:v>0.29799999999999999</c:v>
                </c:pt>
                <c:pt idx="30">
                  <c:v>0.43099999999999999</c:v>
                </c:pt>
                <c:pt idx="31">
                  <c:v>0.5635</c:v>
                </c:pt>
                <c:pt idx="32">
                  <c:v>0.69499999999999995</c:v>
                </c:pt>
                <c:pt idx="33">
                  <c:v>0.82550000000000001</c:v>
                </c:pt>
                <c:pt idx="34">
                  <c:v>0.88324999999999998</c:v>
                </c:pt>
                <c:pt idx="35">
                  <c:v>0.998</c:v>
                </c:pt>
                <c:pt idx="36">
                  <c:v>1.225749999999997</c:v>
                </c:pt>
                <c:pt idx="37">
                  <c:v>1.45025</c:v>
                </c:pt>
                <c:pt idx="38">
                  <c:v>1.671999999999997</c:v>
                </c:pt>
                <c:pt idx="39">
                  <c:v>1.8905000000000001</c:v>
                </c:pt>
                <c:pt idx="40">
                  <c:v>2.3174999999999981</c:v>
                </c:pt>
                <c:pt idx="41">
                  <c:v>2.6905000000000001</c:v>
                </c:pt>
                <c:pt idx="42">
                  <c:v>3.0522499999999888</c:v>
                </c:pt>
                <c:pt idx="43">
                  <c:v>3.402249999999992</c:v>
                </c:pt>
                <c:pt idx="44">
                  <c:v>3.7407499999999998</c:v>
                </c:pt>
                <c:pt idx="45">
                  <c:v>4.3817500000000003</c:v>
                </c:pt>
                <c:pt idx="46">
                  <c:v>4.6252499999999976</c:v>
                </c:pt>
                <c:pt idx="47">
                  <c:v>5.0890000000000004</c:v>
                </c:pt>
                <c:pt idx="48">
                  <c:v>5.5224999999999964</c:v>
                </c:pt>
                <c:pt idx="49">
                  <c:v>6.3019999999999996</c:v>
                </c:pt>
                <c:pt idx="50">
                  <c:v>6.9087500000000004</c:v>
                </c:pt>
                <c:pt idx="51">
                  <c:v>7.4335000000000004</c:v>
                </c:pt>
                <c:pt idx="52">
                  <c:v>7.8850000000000007</c:v>
                </c:pt>
                <c:pt idx="53">
                  <c:v>8.2715000000000014</c:v>
                </c:pt>
                <c:pt idx="54">
                  <c:v>8.6012499999999985</c:v>
                </c:pt>
                <c:pt idx="55">
                  <c:v>9.1215000000000011</c:v>
                </c:pt>
                <c:pt idx="56">
                  <c:v>9.4995000000000047</c:v>
                </c:pt>
                <c:pt idx="57">
                  <c:v>9.7484999999999982</c:v>
                </c:pt>
                <c:pt idx="58">
                  <c:v>9.9405000000000001</c:v>
                </c:pt>
                <c:pt idx="59">
                  <c:v>10.0905</c:v>
                </c:pt>
                <c:pt idx="60">
                  <c:v>10.305750000000019</c:v>
                </c:pt>
                <c:pt idx="61">
                  <c:v>10.459250000000001</c:v>
                </c:pt>
                <c:pt idx="62">
                  <c:v>10.585000000000001</c:v>
                </c:pt>
                <c:pt idx="63">
                  <c:v>10.69725</c:v>
                </c:pt>
                <c:pt idx="64">
                  <c:v>10.80250000000003</c:v>
                </c:pt>
                <c:pt idx="65">
                  <c:v>10.90225</c:v>
                </c:pt>
                <c:pt idx="66">
                  <c:v>10.998250000000001</c:v>
                </c:pt>
                <c:pt idx="67">
                  <c:v>11.16775</c:v>
                </c:pt>
                <c:pt idx="68">
                  <c:v>11.333500000000001</c:v>
                </c:pt>
                <c:pt idx="69">
                  <c:v>11.659500000000021</c:v>
                </c:pt>
                <c:pt idx="70">
                  <c:v>11.978249999999999</c:v>
                </c:pt>
                <c:pt idx="71">
                  <c:v>12.29</c:v>
                </c:pt>
                <c:pt idx="72">
                  <c:v>12.463500000000019</c:v>
                </c:pt>
                <c:pt idx="73">
                  <c:v>12.803500000000019</c:v>
                </c:pt>
                <c:pt idx="74">
                  <c:v>13.13425</c:v>
                </c:pt>
                <c:pt idx="75">
                  <c:v>13.642749999999999</c:v>
                </c:pt>
                <c:pt idx="76">
                  <c:v>14.128500000000001</c:v>
                </c:pt>
                <c:pt idx="77">
                  <c:v>14.590999999999999</c:v>
                </c:pt>
                <c:pt idx="78">
                  <c:v>15.030749999999999</c:v>
                </c:pt>
                <c:pt idx="79">
                  <c:v>15.657249999999999</c:v>
                </c:pt>
                <c:pt idx="80">
                  <c:v>16.241</c:v>
                </c:pt>
                <c:pt idx="81">
                  <c:v>16.784749999999999</c:v>
                </c:pt>
                <c:pt idx="82">
                  <c:v>17.283999999999949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72416"/>
        <c:axId val="88475136"/>
      </c:scatterChart>
      <c:valAx>
        <c:axId val="86572416"/>
        <c:scaling>
          <c:orientation val="minMax"/>
          <c:max val="22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pl-PL" sz="1400" dirty="0" smtClean="0"/>
                  <a:t>Time [</a:t>
                </a:r>
                <a:r>
                  <a:rPr lang="pl-PL" sz="1400" dirty="0" err="1" smtClean="0"/>
                  <a:t>days</a:t>
                </a:r>
                <a:r>
                  <a:rPr lang="pl-PL" sz="1400" dirty="0" smtClean="0"/>
                  <a:t>]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475136"/>
        <c:crosses val="autoZero"/>
        <c:crossBetween val="midCat"/>
        <c:majorUnit val="3"/>
      </c:valAx>
      <c:valAx>
        <c:axId val="884751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/>
                  <a:t>%</a:t>
                </a:r>
                <a:r>
                  <a:rPr lang="pl-PL" sz="1400" b="1" dirty="0"/>
                  <a:t> </a:t>
                </a:r>
                <a:r>
                  <a:rPr lang="en-US" sz="1400" b="1" dirty="0"/>
                  <a:t> </a:t>
                </a:r>
                <a:r>
                  <a:rPr lang="pl-PL" sz="1400" b="1" dirty="0" smtClean="0"/>
                  <a:t>of </a:t>
                </a:r>
                <a:r>
                  <a:rPr lang="pl-PL" sz="1400" b="1" dirty="0" err="1" smtClean="0"/>
                  <a:t>released</a:t>
                </a:r>
                <a:r>
                  <a:rPr lang="pl-PL" sz="1400" b="1" dirty="0" smtClean="0"/>
                  <a:t> </a:t>
                </a:r>
                <a:r>
                  <a:rPr lang="en-US" sz="1400" b="1" dirty="0" smtClean="0"/>
                  <a:t>BDNF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"/>
              <c:y val="0.132756609460884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572416"/>
        <c:crosses val="autoZero"/>
        <c:crossBetween val="midCat"/>
        <c:majorUnit val="4"/>
      </c:valAx>
    </c:plotArea>
    <c:legend>
      <c:legendPos val="r"/>
      <c:layout>
        <c:manualLayout>
          <c:xMode val="edge"/>
          <c:yMode val="edge"/>
          <c:x val="0.59429953703703697"/>
          <c:y val="0.57917074946107205"/>
          <c:w val="0.33514490740740899"/>
          <c:h val="0.14051594078470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6331" tIns="48166" rIns="96331" bIns="48166" rtlCol="0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6331" tIns="48166" rIns="96331" bIns="48166" rtlCol="0"/>
          <a:lstStyle>
            <a:lvl1pPr algn="r">
              <a:defRPr sz="1300"/>
            </a:lvl1pPr>
          </a:lstStyle>
          <a:p>
            <a:pPr>
              <a:defRPr/>
            </a:pPr>
            <a:fld id="{CD8D4669-DDDE-4CA8-89C3-93B78D31D75E}" type="datetimeFigureOut">
              <a:rPr lang="pl-PL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99600"/>
            <a:ext cx="2971800" cy="500063"/>
          </a:xfrm>
          <a:prstGeom prst="rect">
            <a:avLst/>
          </a:prstGeom>
        </p:spPr>
        <p:txBody>
          <a:bodyPr vert="horz" lIns="96331" tIns="48166" rIns="96331" bIns="4816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499600"/>
            <a:ext cx="2971800" cy="500063"/>
          </a:xfrm>
          <a:prstGeom prst="rect">
            <a:avLst/>
          </a:prstGeom>
        </p:spPr>
        <p:txBody>
          <a:bodyPr vert="horz" lIns="96331" tIns="48166" rIns="96331" bIns="48166" rtlCol="0" anchor="b"/>
          <a:lstStyle>
            <a:lvl1pPr algn="r">
              <a:defRPr sz="1300"/>
            </a:lvl1pPr>
          </a:lstStyle>
          <a:p>
            <a:pPr>
              <a:defRPr/>
            </a:pPr>
            <a:fld id="{0EBC1560-4DAF-481C-B1E2-B50C25DA25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11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29045E-14CB-4A43-B26A-D9C1CD5B3EA9}" type="datetimeFigureOut">
              <a:rPr lang="pl-PL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51388"/>
            <a:ext cx="5486400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996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996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C599858-7EDC-478E-A801-3BB58874A3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510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StarSymbol"/>
              <a:buNone/>
            </a:pPr>
            <a:fld id="{9EBB8C31-3A9B-4730-962C-B7A9612466AB}" type="slidenum">
              <a:rPr lang="en-GB" smtClean="0">
                <a:latin typeface="Times New Roman" pitchFamily="18" charset="0"/>
                <a:ea typeface="Arial Unicode MS" pitchFamily="34" charset="-128"/>
                <a:cs typeface="Lucida Sans Unicode" pitchFamily="34" charset="0"/>
              </a:rPr>
              <a:pPr>
                <a:buFont typeface="StarSymbol"/>
                <a:buNone/>
              </a:pPr>
              <a:t>1</a:t>
            </a:fld>
            <a:endParaRPr lang="en-GB" smtClean="0">
              <a:latin typeface="Times New Roman" pitchFamily="18" charset="0"/>
              <a:ea typeface="Arial Unicode MS" pitchFamily="34" charset="-128"/>
              <a:cs typeface="Lucida Sans Unicode" pitchFamily="34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3885823" y="9500302"/>
            <a:ext cx="2967325" cy="4945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58" tIns="47558" rIns="91458" bIns="47558" anchor="b"/>
          <a:lstStyle/>
          <a:p>
            <a:pPr algn="r">
              <a:buClr>
                <a:srgbClr val="000000"/>
              </a:buClr>
              <a:buSzPct val="100000"/>
              <a:tabLst>
                <a:tab pos="0" algn="l"/>
                <a:tab pos="454927" algn="l"/>
                <a:tab pos="911468" algn="l"/>
                <a:tab pos="1368008" algn="l"/>
                <a:tab pos="1824550" algn="l"/>
                <a:tab pos="2281090" algn="l"/>
                <a:tab pos="2737631" algn="l"/>
                <a:tab pos="3194171" algn="l"/>
                <a:tab pos="3650712" algn="l"/>
                <a:tab pos="4107252" algn="l"/>
                <a:tab pos="4563793" algn="l"/>
                <a:tab pos="5020333" algn="l"/>
                <a:tab pos="5476874" algn="l"/>
                <a:tab pos="5933414" algn="l"/>
                <a:tab pos="6389955" algn="l"/>
                <a:tab pos="6846495" algn="l"/>
                <a:tab pos="7303036" algn="l"/>
                <a:tab pos="7759576" algn="l"/>
                <a:tab pos="8216117" algn="l"/>
                <a:tab pos="8672657" algn="l"/>
                <a:tab pos="9129198" algn="l"/>
              </a:tabLst>
            </a:pPr>
            <a:fld id="{21B65D1B-082E-4F00-97D4-B4B806B7C80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tabLst>
                  <a:tab pos="0" algn="l"/>
                  <a:tab pos="454927" algn="l"/>
                  <a:tab pos="911468" algn="l"/>
                  <a:tab pos="1368008" algn="l"/>
                  <a:tab pos="1824550" algn="l"/>
                  <a:tab pos="2281090" algn="l"/>
                  <a:tab pos="2737631" algn="l"/>
                  <a:tab pos="3194171" algn="l"/>
                  <a:tab pos="3650712" algn="l"/>
                  <a:tab pos="4107252" algn="l"/>
                  <a:tab pos="4563793" algn="l"/>
                  <a:tab pos="5020333" algn="l"/>
                  <a:tab pos="5476874" algn="l"/>
                  <a:tab pos="5933414" algn="l"/>
                  <a:tab pos="6389955" algn="l"/>
                  <a:tab pos="6846495" algn="l"/>
                  <a:tab pos="7303036" algn="l"/>
                  <a:tab pos="7759576" algn="l"/>
                  <a:tab pos="8216117" algn="l"/>
                  <a:tab pos="8672657" algn="l"/>
                  <a:tab pos="9129198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920114" y="750617"/>
            <a:ext cx="5019389" cy="37498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21" tIns="46461" rIns="92921" bIns="46461" anchor="ctr"/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/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/>
          </p:nvPr>
        </p:nvSpPr>
        <p:spPr>
          <a:xfrm>
            <a:off x="913646" y="4750151"/>
            <a:ext cx="5024240" cy="4497260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" charset="0"/>
                <a:cs typeface="Arial Unicode MS" charset="0"/>
              </a:defRPr>
            </a:lvl1pPr>
            <a:lvl2pPr marL="754986" indent="-290379" eaLnBrk="0" hangingPunct="0"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 marL="1161517" indent="-232303" eaLnBrk="0" hangingPunct="0"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26123" indent="-232303" eaLnBrk="0" hangingPunct="0"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90730" indent="-232303" eaLnBrk="0" hangingPunct="0"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55337" indent="-232303" defTabSz="456541" eaLnBrk="0" fontAlgn="base" hangingPunct="0">
              <a:spcBef>
                <a:spcPct val="0"/>
              </a:spcBef>
              <a:spcAft>
                <a:spcPct val="0"/>
              </a:spcAft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3019943" indent="-232303" defTabSz="456541" eaLnBrk="0" fontAlgn="base" hangingPunct="0">
              <a:spcBef>
                <a:spcPct val="0"/>
              </a:spcBef>
              <a:spcAft>
                <a:spcPct val="0"/>
              </a:spcAft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84550" indent="-232303" defTabSz="456541" eaLnBrk="0" fontAlgn="base" hangingPunct="0">
              <a:spcBef>
                <a:spcPct val="0"/>
              </a:spcBef>
              <a:spcAft>
                <a:spcPct val="0"/>
              </a:spcAft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949156" indent="-232303" defTabSz="456541" eaLnBrk="0" fontAlgn="base" hangingPunct="0">
              <a:spcBef>
                <a:spcPct val="0"/>
              </a:spcBef>
              <a:spcAft>
                <a:spcPct val="0"/>
              </a:spcAft>
              <a:tabLst>
                <a:tab pos="735627" algn="l"/>
                <a:tab pos="1471254" algn="l"/>
                <a:tab pos="2206882" algn="l"/>
                <a:tab pos="2942509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fld id="{0B535D10-A28C-AC4A-A7C3-A94EBA86A8F0}" type="slidenum">
              <a:rPr lang="en-GB" sz="1200">
                <a:solidFill>
                  <a:srgbClr val="000000"/>
                </a:solidFill>
                <a:cs typeface="Lucida Sans Unicode" charset="0"/>
              </a:rPr>
              <a:pPr eaLnBrk="1" hangingPunct="1"/>
              <a:t>7</a:t>
            </a:fld>
            <a:endParaRPr lang="en-GB" sz="1200">
              <a:solidFill>
                <a:srgbClr val="000000"/>
              </a:solidFill>
              <a:cs typeface="Lucida Sans Unicode" charset="0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3885823" y="9500302"/>
            <a:ext cx="2967325" cy="4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58" tIns="47558" rIns="91458" bIns="47558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" charset="0"/>
                <a:cs typeface="Arial Unicode MS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171C5509-D7D0-CF4C-8080-71927723A4FD}" type="slidenum">
              <a:rPr lang="en-GB" sz="12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920114" y="750617"/>
            <a:ext cx="5019389" cy="37498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21" tIns="46461" rIns="92921" bIns="46461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Arial" charset="0"/>
                <a:cs typeface="Arial Unicode MS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pl-PL"/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/>
          </p:nvPr>
        </p:nvSpPr>
        <p:spPr>
          <a:xfrm>
            <a:off x="913646" y="4750151"/>
            <a:ext cx="5024240" cy="44972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pl-PL">
                <a:latin typeface="Times New Roman" charset="0"/>
              </a:rPr>
              <a:t>Tu jest ładny schemat. Jak widać używanie polsko-angielskich rysunków nie sprawia nam problemu.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Historia system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podawania lek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w, r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żne metody, ale w przypadku neurochirurgicznych to nie ma. Żadne kapsułki, bo się bierze co chwila. Ze względu na strukturę budowy tkanki m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zgowej i dostęp do tego miejsca nie możliwe jest podanie lek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takich jak kapsułki. Niewiele zrobiono w dziedzinie opatrunk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w, oddzielające gojące, Można użyć lek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</a:t>
            </a:r>
            <a:r>
              <a:rPr kumimoji="0" lang="pl-PL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lipofilowych</a:t>
            </a: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6350" indent="22225" algn="just">
              <a:spcBef>
                <a:spcPts val="600"/>
              </a:spcBef>
              <a:buClrTx/>
              <a:buSzPct val="76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Elektroprzędzone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opatrunki są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biokompatybilne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12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biodegradowalne</a:t>
            </a: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łatwe oraz stosunkowo tanie w produkcji.</a:t>
            </a:r>
          </a:p>
          <a:p>
            <a:pPr marL="6350" indent="22225" algn="just">
              <a:spcBef>
                <a:spcPts val="600"/>
              </a:spcBef>
              <a:buClrTx/>
              <a:buSzPct val="76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Uwalniane w sposób kontrolowany leki mogą zatrzymać degenerację oraz śmierć komórek nerwowych.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99858-7EDC-478E-A801-3BB58874A33C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66539C0-2534-43D6-99BE-C2B1B2A9B29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Font typeface="Symbol" pitchFamily="18" charset="2"/>
              <a:buChar char="e"/>
              <a:defRPr/>
            </a:pPr>
            <a:endParaRPr lang="pl-PL" sz="120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99858-7EDC-478E-A801-3BB58874A33C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FCE5E0-BF57-4340-9AA0-97575682E38D}" type="slidenum">
              <a:rPr lang="pl-PL" smtClean="0"/>
              <a:pPr/>
              <a:t>41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5F2168-FEF9-4984-B039-F68071462977}" type="slidenum">
              <a:rPr lang="pl-PL" smtClean="0"/>
              <a:pPr/>
              <a:t>42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99858-7EDC-478E-A801-3BB58874A33C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StarSymbol"/>
              <a:buNone/>
            </a:pPr>
            <a:fld id="{02B2F876-3A39-4790-9CE1-98D89AAE9FC0}" type="slidenum">
              <a:rPr lang="en-GB" smtClean="0">
                <a:latin typeface="Times New Roman" pitchFamily="18" charset="0"/>
                <a:ea typeface="Arial Unicode MS" pitchFamily="34" charset="-128"/>
                <a:cs typeface="Lucida Sans Unicode" pitchFamily="34" charset="0"/>
              </a:rPr>
              <a:pPr>
                <a:buFont typeface="StarSymbol"/>
                <a:buNone/>
              </a:pPr>
              <a:t>49</a:t>
            </a:fld>
            <a:endParaRPr lang="en-GB" smtClean="0">
              <a:latin typeface="Times New Roman" pitchFamily="18" charset="0"/>
              <a:ea typeface="Arial Unicode MS" pitchFamily="34" charset="-128"/>
              <a:cs typeface="Lucida Sans Unicode" pitchFamily="34" charset="0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5823" y="9500302"/>
            <a:ext cx="2967325" cy="4945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58" tIns="47558" rIns="91458" bIns="47558" anchor="b"/>
          <a:lstStyle/>
          <a:p>
            <a:pPr algn="r">
              <a:buClr>
                <a:srgbClr val="000000"/>
              </a:buClr>
              <a:buSzPct val="100000"/>
              <a:tabLst>
                <a:tab pos="0" algn="l"/>
                <a:tab pos="454927" algn="l"/>
                <a:tab pos="911468" algn="l"/>
                <a:tab pos="1368008" algn="l"/>
                <a:tab pos="1824550" algn="l"/>
                <a:tab pos="2281090" algn="l"/>
                <a:tab pos="2737631" algn="l"/>
                <a:tab pos="3194171" algn="l"/>
                <a:tab pos="3650712" algn="l"/>
                <a:tab pos="4107252" algn="l"/>
                <a:tab pos="4563793" algn="l"/>
                <a:tab pos="5020333" algn="l"/>
                <a:tab pos="5476874" algn="l"/>
                <a:tab pos="5933414" algn="l"/>
                <a:tab pos="6389955" algn="l"/>
                <a:tab pos="6846495" algn="l"/>
                <a:tab pos="7303036" algn="l"/>
                <a:tab pos="7759576" algn="l"/>
                <a:tab pos="8216117" algn="l"/>
                <a:tab pos="8672657" algn="l"/>
                <a:tab pos="9129198" algn="l"/>
              </a:tabLst>
            </a:pPr>
            <a:fld id="{CB6DEFBA-725D-4041-8464-09DB7E762875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tabLst>
                  <a:tab pos="0" algn="l"/>
                  <a:tab pos="454927" algn="l"/>
                  <a:tab pos="911468" algn="l"/>
                  <a:tab pos="1368008" algn="l"/>
                  <a:tab pos="1824550" algn="l"/>
                  <a:tab pos="2281090" algn="l"/>
                  <a:tab pos="2737631" algn="l"/>
                  <a:tab pos="3194171" algn="l"/>
                  <a:tab pos="3650712" algn="l"/>
                  <a:tab pos="4107252" algn="l"/>
                  <a:tab pos="4563793" algn="l"/>
                  <a:tab pos="5020333" algn="l"/>
                  <a:tab pos="5476874" algn="l"/>
                  <a:tab pos="5933414" algn="l"/>
                  <a:tab pos="6389955" algn="l"/>
                  <a:tab pos="6846495" algn="l"/>
                  <a:tab pos="7303036" algn="l"/>
                  <a:tab pos="7759576" algn="l"/>
                  <a:tab pos="8216117" algn="l"/>
                  <a:tab pos="8672657" algn="l"/>
                  <a:tab pos="9129198" algn="l"/>
                </a:tabLst>
              </a:pPr>
              <a:t>49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920114" y="750617"/>
            <a:ext cx="5019389" cy="37498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21" tIns="46461" rIns="92921" bIns="46461" anchor="ctr"/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/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/>
          </p:nvPr>
        </p:nvSpPr>
        <p:spPr>
          <a:xfrm>
            <a:off x="913646" y="4750151"/>
            <a:ext cx="5024240" cy="4497260"/>
          </a:xfrm>
          <a:noFill/>
          <a:ln/>
        </p:spPr>
        <p:txBody>
          <a:bodyPr wrap="none" anchor="ctr"/>
          <a:lstStyle/>
          <a:p>
            <a:r>
              <a:rPr lang="pl-PL" smtClean="0">
                <a:latin typeface="Times New Roman" pitchFamily="18" charset="0"/>
              </a:rPr>
              <a:t>A tutaj jest slajd „za udział wzięli”, można wpisać instytucje współpracujące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DCB62-8F03-44B3-A652-C61A15F3C721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56D42-E9B3-4A8A-8C82-9FB724B4D5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08152-3309-488F-81FF-95B896342345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3FAA-E31F-45F8-96F3-712AF0A861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51C8-76A5-4FCD-811F-E76D6BBD37D7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483F-60D4-4128-B0BF-536DA41B56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43C6F-1948-43C0-B9D6-205CE94C6B6E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95D1-A0CA-46AF-AC7F-E24B274081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3D08-E084-45A5-90DB-AE0FEA5516D9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77AE-C485-4B3B-92AD-729756E8C3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63C71-8687-46EB-81A2-7169F6C44CAB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C4BA8-D57F-48E5-9D9C-FA36FB1E33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3A5DF-6E28-49AE-8458-53FA530D3431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A89FA-ADAC-4895-8584-AB9A22AC84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F9FD9-2413-428E-8DB0-7C179115BB82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60A1-69D0-4CBD-B520-0F63EEB852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61D1-E825-4425-AE22-254324FDB1FF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473F-F690-4930-944F-C9797AD013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6F16A-7FAC-4A1A-9B03-60B82FFEE0DA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244CC-52A2-4716-B0AE-5F46019C39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C3BA-9DC8-428E-BBED-E749CBCD7290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83DA5-FB0D-4775-A2C7-A9F2D2F82F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36715E-8C47-4DDC-BC72-FE81D1C6648D}" type="datetime1">
              <a:rPr lang="pl-PL" smtClean="0"/>
              <a:pPr>
                <a:defRPr/>
              </a:pPr>
              <a:t>2014-04-14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9BAF4D-2461-4FBB-BD57-48201790A4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ppt.pan.pl/staff/tkowale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ppt.pan.pl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imdik.pan.pl/en/" TargetMode="External"/><Relationship Id="rId11" Type="http://schemas.openxmlformats.org/officeDocument/2006/relationships/image" Target="../media/image3.jpeg"/><Relationship Id="rId5" Type="http://schemas.openxmlformats.org/officeDocument/2006/relationships/image" Target="../media/image5.jpeg"/><Relationship Id="rId10" Type="http://schemas.openxmlformats.org/officeDocument/2006/relationships/hyperlink" Target="http://www.biocentrumochota.pan.pl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2.png"/><Relationship Id="rId9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90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video" Target="file:///D:\Moje%20dokumenty\work\swiss2013\nanofib_anim.avi" TargetMode="External"/><Relationship Id="rId1" Type="http://schemas.microsoft.com/office/2007/relationships/media" Target="file:///D:\Moje%20dokumenty\work\swiss2013\nanofib_anim.avi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221163"/>
            <a:ext cx="9144000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u="sng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Tomasz Kowalczyk, </a:t>
            </a:r>
            <a:r>
              <a:rPr lang="pl-PL" b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Tomasz A. Kowalewski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Institute of Fundamental Technological Research, Polish Academy of Sciences, IPPT PAN</a:t>
            </a:r>
          </a:p>
          <a:p>
            <a:pPr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pl-PL" sz="1600" b="1" dirty="0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tomasz.kowalczyk@ippt.gov.pl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863600" cy="103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3429000"/>
            <a:ext cx="9144000" cy="224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hangingPunct="0"/>
            <a:endParaRPr lang="pl-PL" sz="2000" dirty="0" smtClean="0"/>
          </a:p>
          <a:p>
            <a:pPr hangingPunct="0"/>
            <a:r>
              <a:rPr lang="pl-PL" sz="2000" i="1" baseline="30000" dirty="0" smtClean="0"/>
              <a:t>		</a:t>
            </a:r>
            <a:r>
              <a:rPr lang="en-US" sz="2000" i="1" baseline="30000" dirty="0" smtClean="0"/>
              <a:t>1</a:t>
            </a:r>
            <a:r>
              <a:rPr lang="en-US" sz="2000" i="1" dirty="0" smtClean="0"/>
              <a:t>Institute of Fundamental Technological Research, </a:t>
            </a:r>
            <a:endParaRPr lang="pl-PL" sz="2000" i="1" dirty="0" smtClean="0"/>
          </a:p>
          <a:p>
            <a:pPr hangingPunct="0"/>
            <a:r>
              <a:rPr lang="pl-PL" sz="2000" i="1" dirty="0" smtClean="0"/>
              <a:t>		</a:t>
            </a:r>
            <a:r>
              <a:rPr lang="en-US" sz="2000" i="1" dirty="0" smtClean="0"/>
              <a:t>Polish Academy of Sciences</a:t>
            </a:r>
            <a:r>
              <a:rPr lang="en-US" sz="2000" dirty="0" smtClean="0"/>
              <a:t> </a:t>
            </a:r>
          </a:p>
          <a:p>
            <a:pPr hangingPunct="0"/>
            <a:endParaRPr lang="pl-PL" sz="2000" dirty="0" smtClean="0"/>
          </a:p>
          <a:p>
            <a:pPr hangingPunct="0"/>
            <a:endParaRPr lang="pl-PL" sz="2000" dirty="0" smtClean="0"/>
          </a:p>
          <a:p>
            <a:pPr hangingPunct="0"/>
            <a:r>
              <a:rPr lang="pl-PL" sz="2000" i="1" baseline="30000" dirty="0" smtClean="0"/>
              <a:t>		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Mossakowski Medical Research Centre, </a:t>
            </a:r>
            <a:endParaRPr lang="pl-PL" sz="2000" i="1" dirty="0" smtClean="0"/>
          </a:p>
          <a:p>
            <a:pPr hangingPunct="0"/>
            <a:r>
              <a:rPr lang="pl-PL" sz="2000" i="1" dirty="0" smtClean="0"/>
              <a:t>		</a:t>
            </a:r>
            <a:r>
              <a:rPr lang="en-US" sz="2000" i="1" dirty="0" smtClean="0"/>
              <a:t>Polish Academy of Sciences</a:t>
            </a:r>
            <a:endParaRPr lang="pl-PL" sz="2000" dirty="0" smtClean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2012 .09.05                                                                                                                         http://fluid.ippt.gov.pl/nanofibres/ </a:t>
            </a:r>
            <a:endParaRPr lang="en-GB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383780" y="692696"/>
            <a:ext cx="6614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/>
              <a:t>Nanofibre</a:t>
            </a:r>
            <a:r>
              <a:rPr lang="en-US" sz="3200" b="1" dirty="0" smtClean="0"/>
              <a:t> Mats for Neurosurgery</a:t>
            </a:r>
            <a:endParaRPr lang="pl-PL" sz="3200" dirty="0"/>
          </a:p>
        </p:txBody>
      </p:sp>
      <p:pic>
        <p:nvPicPr>
          <p:cNvPr id="192516" name="Picture 4" descr="http://www.imdik.pan.pl/images/xxjoomla_bla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901082" cy="908719"/>
          </a:xfrm>
          <a:prstGeom prst="rect">
            <a:avLst/>
          </a:prstGeom>
          <a:noFill/>
        </p:spPr>
      </p:pic>
      <p:pic>
        <p:nvPicPr>
          <p:cNvPr id="192518" name="Picture 6" descr="https://dl.dropboxusercontent.com/u/472680/web2/logoBioCentrumOchot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893487"/>
            <a:ext cx="3347864" cy="964513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1124353" y="1916832"/>
            <a:ext cx="729189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0"/>
            <a:r>
              <a:rPr lang="pl-PL" sz="2800" dirty="0" smtClean="0">
                <a:hlinkClick r:id="rId6"/>
              </a:rPr>
              <a:t>Tomasz A. Kowalewski</a:t>
            </a:r>
            <a:r>
              <a:rPr lang="pl-PL" sz="2800" baseline="30000" dirty="0" smtClean="0">
                <a:hlinkClick r:id="rId6"/>
              </a:rPr>
              <a:t>1</a:t>
            </a:r>
            <a:r>
              <a:rPr lang="pl-PL" sz="2800" dirty="0" smtClean="0"/>
              <a:t>, </a:t>
            </a:r>
          </a:p>
          <a:p>
            <a:pPr algn="ctr" hangingPunct="0"/>
            <a:r>
              <a:rPr lang="pl-PL" dirty="0" smtClean="0"/>
              <a:t>T. Kowalczyk</a:t>
            </a:r>
            <a:r>
              <a:rPr lang="pl-PL" baseline="30000" dirty="0" smtClean="0"/>
              <a:t>1</a:t>
            </a:r>
            <a:r>
              <a:rPr lang="pl-PL" dirty="0" smtClean="0"/>
              <a:t>, P. Nakielski</a:t>
            </a:r>
            <a:r>
              <a:rPr lang="pl-PL" baseline="30000" dirty="0" smtClean="0"/>
              <a:t>1</a:t>
            </a:r>
            <a:r>
              <a:rPr lang="pl-PL" dirty="0" smtClean="0"/>
              <a:t>, </a:t>
            </a:r>
          </a:p>
          <a:p>
            <a:pPr algn="ctr" hangingPunct="0"/>
            <a:r>
              <a:rPr lang="pl-PL" dirty="0" smtClean="0"/>
              <a:t>M. Frontczak-Baniewicz</a:t>
            </a:r>
            <a:r>
              <a:rPr lang="pl-PL" baseline="30000" dirty="0" smtClean="0"/>
              <a:t>2</a:t>
            </a:r>
            <a:r>
              <a:rPr lang="pl-PL" dirty="0" smtClean="0"/>
              <a:t>, D. A. Gołąbek-Sulejczak</a:t>
            </a:r>
            <a:r>
              <a:rPr lang="pl-PL" baseline="30000" dirty="0" smtClean="0"/>
              <a:t>2</a:t>
            </a:r>
            <a:r>
              <a:rPr lang="pl-PL" dirty="0" smtClean="0"/>
              <a:t>, J. Andrychowski</a:t>
            </a:r>
            <a:r>
              <a:rPr lang="pl-PL" baseline="30000" dirty="0" smtClean="0"/>
              <a:t>2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400" b="1" dirty="0">
                <a:cs typeface="Times New Roman" pitchFamily="18" charset="0"/>
              </a:rPr>
              <a:t>Electrospinning of </a:t>
            </a:r>
            <a:r>
              <a:rPr lang="en-GB" sz="2400" b="1" dirty="0"/>
              <a:t>bio-</a:t>
            </a:r>
            <a:r>
              <a:rPr lang="en-GB" sz="2400" b="1" dirty="0">
                <a:cs typeface="Times New Roman" pitchFamily="18" charset="0"/>
              </a:rPr>
              <a:t>materials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76200" y="3916363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2400"/>
              <a:t>Nanofibre matrix PCL/PEO on aluminium foil and SEM image</a:t>
            </a:r>
          </a:p>
        </p:txBody>
      </p:sp>
      <p:pic>
        <p:nvPicPr>
          <p:cNvPr id="12596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0386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0" y="4876800"/>
            <a:ext cx="88407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dirty="0"/>
              <a:t>S</a:t>
            </a:r>
            <a:r>
              <a:rPr lang="en-GB" sz="2000" dirty="0">
                <a:cs typeface="Arial" pitchFamily="34" charset="0"/>
              </a:rPr>
              <a:t>caffolds </a:t>
            </a:r>
            <a:r>
              <a:rPr lang="en-GB" sz="2000" dirty="0"/>
              <a:t> of </a:t>
            </a:r>
            <a:r>
              <a:rPr lang="en-GB" sz="2000" dirty="0">
                <a:cs typeface="Arial" pitchFamily="34" charset="0"/>
              </a:rPr>
              <a:t>poly</a:t>
            </a:r>
            <a:r>
              <a:rPr lang="pl-PL" sz="2000" dirty="0"/>
              <a:t>-</a:t>
            </a:r>
            <a:r>
              <a:rPr lang="en-GB" sz="2000" dirty="0" err="1">
                <a:cs typeface="Arial" pitchFamily="34" charset="0"/>
              </a:rPr>
              <a:t>caprolactone</a:t>
            </a:r>
            <a:r>
              <a:rPr lang="pl-PL" sz="2000" dirty="0"/>
              <a:t> (</a:t>
            </a:r>
            <a:r>
              <a:rPr lang="en-GB" sz="2000" dirty="0">
                <a:cs typeface="Arial" pitchFamily="34" charset="0"/>
              </a:rPr>
              <a:t>PCL</a:t>
            </a:r>
            <a:r>
              <a:rPr lang="pl-PL" sz="2000" dirty="0"/>
              <a:t>)</a:t>
            </a:r>
            <a:r>
              <a:rPr lang="en-GB" sz="2000" dirty="0">
                <a:cs typeface="Arial" pitchFamily="34" charset="0"/>
              </a:rPr>
              <a:t>, poly</a:t>
            </a:r>
            <a:r>
              <a:rPr lang="pl-PL" sz="2000" dirty="0"/>
              <a:t>-</a:t>
            </a:r>
            <a:r>
              <a:rPr lang="en-GB" sz="2000" dirty="0">
                <a:cs typeface="Arial" pitchFamily="34" charset="0"/>
              </a:rPr>
              <a:t>3-hydroxybutyrate </a:t>
            </a:r>
            <a:r>
              <a:rPr lang="pl-PL" sz="2000" dirty="0"/>
              <a:t>(</a:t>
            </a:r>
            <a:r>
              <a:rPr lang="en-GB" sz="2000" dirty="0">
                <a:cs typeface="Arial" pitchFamily="34" charset="0"/>
              </a:rPr>
              <a:t>PHB</a:t>
            </a:r>
            <a:r>
              <a:rPr lang="pl-PL" sz="2000" dirty="0"/>
              <a:t>)</a:t>
            </a:r>
            <a:r>
              <a:rPr lang="en-GB" sz="2000" dirty="0">
                <a:cs typeface="Arial" pitchFamily="34" charset="0"/>
              </a:rPr>
              <a:t>, and copolymer poly</a:t>
            </a:r>
            <a:r>
              <a:rPr lang="pl-PL" sz="2000" dirty="0"/>
              <a:t>-</a:t>
            </a:r>
            <a:r>
              <a:rPr lang="en-GB" sz="2000" dirty="0">
                <a:cs typeface="Arial" pitchFamily="34" charset="0"/>
              </a:rPr>
              <a:t>3-hydroxybutyrate-co-hydroxyvalerate</a:t>
            </a:r>
            <a:r>
              <a:rPr lang="pl-PL" sz="2000" dirty="0"/>
              <a:t> (P-3HB)</a:t>
            </a:r>
            <a:r>
              <a:rPr lang="en-GB" sz="2000" dirty="0"/>
              <a:t>. </a:t>
            </a:r>
            <a:r>
              <a:rPr lang="en-GB" sz="2000" dirty="0" err="1"/>
              <a:t>Nanofibres</a:t>
            </a:r>
            <a:r>
              <a:rPr lang="en-GB" sz="2000" dirty="0"/>
              <a:t> porosity </a:t>
            </a:r>
            <a:r>
              <a:rPr lang="en-GB" sz="2000" dirty="0">
                <a:cs typeface="Arial" pitchFamily="34" charset="0"/>
              </a:rPr>
              <a:t> </a:t>
            </a:r>
            <a:r>
              <a:rPr lang="en-GB" sz="2000" dirty="0"/>
              <a:t>to </a:t>
            </a:r>
            <a:r>
              <a:rPr lang="en-GB" sz="2000" dirty="0">
                <a:cs typeface="Arial" pitchFamily="34" charset="0"/>
              </a:rPr>
              <a:t>promote cell adhesion and proliferation. </a:t>
            </a:r>
            <a:r>
              <a:rPr lang="en-GB" sz="2000" dirty="0"/>
              <a:t>Possible use for </a:t>
            </a:r>
            <a:r>
              <a:rPr lang="en-GB" sz="2000" dirty="0">
                <a:cs typeface="Arial" pitchFamily="34" charset="0"/>
              </a:rPr>
              <a:t>modification of </a:t>
            </a:r>
            <a:r>
              <a:rPr lang="en-GB" sz="2000" dirty="0" err="1">
                <a:cs typeface="Arial" pitchFamily="34" charset="0"/>
              </a:rPr>
              <a:t>Bioglass</a:t>
            </a:r>
            <a:r>
              <a:rPr lang="en-GB" sz="2000" dirty="0">
                <a:cs typeface="Arial" pitchFamily="34" charset="0"/>
              </a:rPr>
              <a:t> foams.</a:t>
            </a:r>
          </a:p>
        </p:txBody>
      </p:sp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8200"/>
            <a:ext cx="4216400" cy="2874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445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800" dirty="0" err="1" smtClean="0"/>
              <a:t>Polycaprolactone</a:t>
            </a:r>
            <a:r>
              <a:rPr lang="pl-PL" sz="2800" dirty="0" smtClean="0"/>
              <a:t>/</a:t>
            </a:r>
            <a:r>
              <a:rPr lang="pl-PL" sz="2800" dirty="0" err="1" smtClean="0"/>
              <a:t>gelatin</a:t>
            </a:r>
            <a:r>
              <a:rPr lang="pl-PL" sz="2800" dirty="0" smtClean="0"/>
              <a:t> </a:t>
            </a:r>
            <a:r>
              <a:rPr lang="pl-PL" sz="2800" dirty="0" err="1" smtClean="0"/>
              <a:t>scaffolds</a:t>
            </a:r>
            <a:endParaRPr lang="en-US" sz="2800" dirty="0"/>
          </a:p>
        </p:txBody>
      </p:sp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224948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6712"/>
            <a:ext cx="21526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6"/>
          <p:cNvGrpSpPr/>
          <p:nvPr/>
        </p:nvGrpSpPr>
        <p:grpSpPr>
          <a:xfrm>
            <a:off x="5880415" y="3368287"/>
            <a:ext cx="613241" cy="272720"/>
            <a:chOff x="4532336" y="3096608"/>
            <a:chExt cx="590550" cy="261610"/>
          </a:xfrm>
          <a:solidFill>
            <a:schemeClr val="bg1"/>
          </a:solidFill>
        </p:grpSpPr>
        <p:sp>
          <p:nvSpPr>
            <p:cNvPr id="68" name="TextBox 67"/>
            <p:cNvSpPr txBox="1"/>
            <p:nvPr/>
          </p:nvSpPr>
          <p:spPr>
            <a:xfrm>
              <a:off x="4532336" y="3096608"/>
              <a:ext cx="590550" cy="26161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FF0000"/>
                  </a:solidFill>
                  <a:latin typeface="+mn-lt"/>
                </a:rPr>
                <a:t>20</a:t>
              </a:r>
              <a:r>
                <a:rPr lang="el-GR" sz="1100" dirty="0">
                  <a:solidFill>
                    <a:srgbClr val="FF0000"/>
                  </a:solidFill>
                  <a:latin typeface="+mn-lt"/>
                </a:rPr>
                <a:t>μ</a:t>
              </a:r>
              <a:r>
                <a:rPr lang="en-US" sz="1100" dirty="0">
                  <a:solidFill>
                    <a:srgbClr val="FF0000"/>
                  </a:solidFill>
                  <a:latin typeface="+mn-lt"/>
                </a:rPr>
                <a:t>m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650581" y="3314700"/>
              <a:ext cx="285750" cy="0"/>
            </a:xfrm>
            <a:prstGeom prst="line">
              <a:avLst/>
            </a:prstGeom>
            <a:grpFill/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9" name="Picture 3" descr="U:\SEM photo 08.03 2011\Random 10x10 Ge PCL A B C\9C\9c_10 3_2_q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08920"/>
            <a:ext cx="2249487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3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708920"/>
            <a:ext cx="2185987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7" name="TextBox 64"/>
          <p:cNvSpPr txBox="1">
            <a:spLocks noChangeArrowheads="1"/>
          </p:cNvSpPr>
          <p:nvPr/>
        </p:nvSpPr>
        <p:spPr bwMode="auto">
          <a:xfrm>
            <a:off x="6444208" y="4077072"/>
            <a:ext cx="623888" cy="269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cs typeface="Arial" charset="0"/>
              </a:rPr>
              <a:t>20</a:t>
            </a:r>
            <a:r>
              <a:rPr lang="el-GR" sz="1100" dirty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US" sz="1100" dirty="0">
                <a:solidFill>
                  <a:srgbClr val="FF0000"/>
                </a:solidFill>
                <a:cs typeface="Arial" charset="0"/>
              </a:rPr>
              <a:t>m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6516216" y="4365104"/>
            <a:ext cx="301625" cy="0"/>
          </a:xfrm>
          <a:prstGeom prst="line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79512" y="4797152"/>
            <a:ext cx="8604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/>
              <a:t>SEM and fluorescent micro</a:t>
            </a:r>
            <a:r>
              <a:rPr lang="pl-PL" sz="2400" dirty="0" smtClean="0"/>
              <a:t>s</a:t>
            </a:r>
            <a:r>
              <a:rPr lang="en-US" sz="2400" dirty="0" smtClean="0"/>
              <a:t>cope images of 3T3 fibroblasts on PCL/gelatin scaffolds after 4 days in vitro conditions. </a:t>
            </a:r>
          </a:p>
          <a:p>
            <a:r>
              <a:rPr lang="en-US" sz="2400" dirty="0" smtClean="0"/>
              <a:t>Effect of fibers orientation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400" b="1" dirty="0">
                <a:cs typeface="Times New Roman" pitchFamily="18" charset="0"/>
              </a:rPr>
              <a:t>Electrospinning of </a:t>
            </a:r>
            <a:r>
              <a:rPr lang="en-GB" sz="2400" b="1" dirty="0"/>
              <a:t>bio-</a:t>
            </a:r>
            <a:r>
              <a:rPr lang="en-GB" sz="2400" b="1" dirty="0">
                <a:cs typeface="Times New Roman" pitchFamily="18" charset="0"/>
              </a:rPr>
              <a:t>materials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pl-PL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/>
              <a:t>Fluorescence tagging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0" y="4997818"/>
            <a:ext cx="89503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000" dirty="0" err="1" smtClean="0"/>
              <a:t>Nanofibre</a:t>
            </a:r>
            <a:r>
              <a:rPr lang="en-US" sz="2000" dirty="0" smtClean="0"/>
              <a:t> made of Bovine Serum Albumin (85%) and poly(ethylene oxide) (15%), water solution. </a:t>
            </a:r>
            <a:r>
              <a:rPr lang="en-US" sz="2000" dirty="0" err="1" smtClean="0"/>
              <a:t>Labelled</a:t>
            </a:r>
            <a:r>
              <a:rPr lang="en-US" sz="2000" dirty="0" smtClean="0"/>
              <a:t> with </a:t>
            </a:r>
            <a:r>
              <a:rPr lang="en-US" sz="2000" dirty="0" err="1" smtClean="0"/>
              <a:t>fluoresceine</a:t>
            </a:r>
            <a:r>
              <a:rPr lang="en-US" sz="2000" dirty="0" smtClean="0"/>
              <a:t> </a:t>
            </a:r>
            <a:r>
              <a:rPr lang="en-US" sz="2000" dirty="0" err="1" smtClean="0"/>
              <a:t>isothiocyanate</a:t>
            </a:r>
            <a:r>
              <a:rPr lang="en-US" sz="2000" dirty="0" smtClean="0"/>
              <a:t> (FITC). </a:t>
            </a:r>
          </a:p>
          <a:p>
            <a:pPr algn="ctr"/>
            <a:r>
              <a:rPr lang="en-US" sz="2000" dirty="0" smtClean="0"/>
              <a:t>Demonstrated as </a:t>
            </a:r>
            <a:r>
              <a:rPr lang="pl-PL" sz="2000" dirty="0" err="1" smtClean="0"/>
              <a:t>pH</a:t>
            </a:r>
            <a:r>
              <a:rPr lang="en-US" sz="2000" dirty="0" smtClean="0"/>
              <a:t> sensor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484313"/>
            <a:ext cx="45624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400" b="1" dirty="0">
                <a:cs typeface="Times New Roman" pitchFamily="18" charset="0"/>
              </a:rPr>
              <a:t>Electrospinning for quantum - wires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1763713" y="5013325"/>
            <a:ext cx="55451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000" dirty="0" smtClean="0"/>
              <a:t>Fluorescence microscopy image of </a:t>
            </a:r>
            <a:r>
              <a:rPr lang="en-US" sz="2000" dirty="0" err="1" smtClean="0"/>
              <a:t>ZnO</a:t>
            </a:r>
            <a:r>
              <a:rPr lang="en-US" sz="2000" dirty="0" smtClean="0"/>
              <a:t> quantum wires organized in an </a:t>
            </a:r>
            <a:r>
              <a:rPr lang="en-US" sz="2000" dirty="0" err="1" smtClean="0"/>
              <a:t>electrospun</a:t>
            </a:r>
            <a:r>
              <a:rPr lang="en-US" sz="2000" dirty="0" smtClean="0"/>
              <a:t> </a:t>
            </a:r>
            <a:r>
              <a:rPr lang="en-US" sz="2000" dirty="0" err="1" smtClean="0"/>
              <a:t>fibre</a:t>
            </a:r>
            <a:r>
              <a:rPr lang="en-US" sz="2000" dirty="0" smtClean="0"/>
              <a:t>. Temperature and pH sensor </a:t>
            </a:r>
            <a:endParaRPr lang="en-US" sz="2000" dirty="0"/>
          </a:p>
        </p:txBody>
      </p:sp>
      <p:pic>
        <p:nvPicPr>
          <p:cNvPr id="13620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981075"/>
            <a:ext cx="63627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400" b="1" dirty="0">
                <a:cs typeface="Times New Roman" pitchFamily="18" charset="0"/>
              </a:rPr>
              <a:t>Electrospinning </a:t>
            </a:r>
            <a:r>
              <a:rPr lang="en-US" sz="2400" b="1" dirty="0">
                <a:cs typeface="Times New Roman" pitchFamily="18" charset="0"/>
              </a:rPr>
              <a:t>living cells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2843213" y="6021388"/>
            <a:ext cx="447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000"/>
              <a:t>Encapsulated yeast cells</a:t>
            </a:r>
          </a:p>
        </p:txBody>
      </p:sp>
      <p:pic>
        <p:nvPicPr>
          <p:cNvPr id="2293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952500"/>
            <a:ext cx="6629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az 6" descr="C:\Users\v\Desktop\PRACE Bieżące\Siatki dr Kowalczyka\Pictures\IMG_0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9513" y="1966913"/>
            <a:ext cx="338613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Obraz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35163"/>
            <a:ext cx="33972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100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 err="1">
                <a:latin typeface="Arial" pitchFamily="34" charset="0"/>
              </a:rPr>
              <a:t>Electrospun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membranes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used</a:t>
            </a:r>
            <a:r>
              <a:rPr lang="pl-PL" sz="3200" b="1" dirty="0">
                <a:latin typeface="Arial" pitchFamily="34" charset="0"/>
              </a:rPr>
              <a:t> as </a:t>
            </a:r>
            <a:r>
              <a:rPr lang="pl-PL" sz="3200" b="1" dirty="0" err="1">
                <a:latin typeface="Arial" pitchFamily="34" charset="0"/>
              </a:rPr>
              <a:t>wound</a:t>
            </a:r>
            <a:r>
              <a:rPr lang="pl-PL" sz="3200" b="1" dirty="0">
                <a:latin typeface="Arial" pitchFamily="34" charset="0"/>
              </a:rPr>
              <a:t> dressing </a:t>
            </a:r>
            <a:r>
              <a:rPr lang="pl-PL" sz="3200" b="1" dirty="0" err="1">
                <a:latin typeface="Arial" pitchFamily="34" charset="0"/>
              </a:rPr>
              <a:t>material</a:t>
            </a:r>
            <a:endParaRPr lang="en-GB" b="1" dirty="0">
              <a:latin typeface="Arial" pitchFamily="34" charset="0"/>
            </a:endParaRPr>
          </a:p>
        </p:txBody>
      </p:sp>
      <p:sp>
        <p:nvSpPr>
          <p:cNvPr id="7174" name="Prostokąt 3"/>
          <p:cNvSpPr>
            <a:spLocks noChangeArrowheads="1"/>
          </p:cNvSpPr>
          <p:nvPr/>
        </p:nvSpPr>
        <p:spPr bwMode="auto">
          <a:xfrm>
            <a:off x="468313" y="4868863"/>
            <a:ext cx="79073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SEM micrograph </a:t>
            </a:r>
            <a:r>
              <a:rPr lang="pl-PL" dirty="0"/>
              <a:t>and </a:t>
            </a:r>
            <a:r>
              <a:rPr lang="pl-PL" dirty="0" err="1"/>
              <a:t>application</a:t>
            </a:r>
            <a:r>
              <a:rPr lang="pl-PL" dirty="0"/>
              <a:t> </a:t>
            </a:r>
            <a:r>
              <a:rPr lang="pl-PL" i="1" dirty="0" err="1"/>
              <a:t>in</a:t>
            </a:r>
            <a:r>
              <a:rPr lang="pl-PL" i="1" dirty="0"/>
              <a:t> vivo </a:t>
            </a:r>
            <a:r>
              <a:rPr lang="pl-PL" dirty="0"/>
              <a:t>of </a:t>
            </a:r>
            <a:r>
              <a:rPr lang="pl-PL" dirty="0" err="1"/>
              <a:t>nanofibrous</a:t>
            </a:r>
            <a:r>
              <a:rPr lang="pl-PL" dirty="0"/>
              <a:t> </a:t>
            </a:r>
            <a:r>
              <a:rPr lang="pl-PL" dirty="0" err="1"/>
              <a:t>membrane</a:t>
            </a:r>
            <a:r>
              <a:rPr lang="pl-PL" dirty="0"/>
              <a:t> </a:t>
            </a:r>
            <a:r>
              <a:rPr lang="pl-PL" dirty="0" err="1"/>
              <a:t>made</a:t>
            </a:r>
            <a:r>
              <a:rPr lang="pl-PL" dirty="0"/>
              <a:t> of  </a:t>
            </a:r>
            <a:r>
              <a:rPr lang="pl-PL" dirty="0" err="1"/>
              <a:t>Human</a:t>
            </a:r>
            <a:r>
              <a:rPr lang="pl-PL" dirty="0"/>
              <a:t> Serum Albumin mat</a:t>
            </a:r>
          </a:p>
        </p:txBody>
      </p:sp>
      <p:sp>
        <p:nvSpPr>
          <p:cNvPr id="7175" name="Prostokąt 7"/>
          <p:cNvSpPr>
            <a:spLocks noChangeArrowheads="1"/>
          </p:cNvSpPr>
          <p:nvPr/>
        </p:nvSpPr>
        <p:spPr bwMode="auto">
          <a:xfrm>
            <a:off x="4992688" y="4437063"/>
            <a:ext cx="33956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B.Noszczyk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 err="1">
                <a:latin typeface="Arial" pitchFamily="34" charset="0"/>
              </a:rPr>
              <a:t>Electrospun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membranes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used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in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urology</a:t>
            </a:r>
            <a:endParaRPr lang="en-GB" b="1" dirty="0">
              <a:latin typeface="Arial" pitchFamily="34" charset="0"/>
            </a:endParaRPr>
          </a:p>
        </p:txBody>
      </p:sp>
      <p:sp>
        <p:nvSpPr>
          <p:cNvPr id="8196" name="Prostokąt 3"/>
          <p:cNvSpPr>
            <a:spLocks noChangeArrowheads="1"/>
          </p:cNvSpPr>
          <p:nvPr/>
        </p:nvSpPr>
        <p:spPr bwMode="auto">
          <a:xfrm>
            <a:off x="468313" y="4724400"/>
            <a:ext cx="79073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SEM micrograph</a:t>
            </a:r>
            <a:r>
              <a:rPr lang="pl-PL" dirty="0"/>
              <a:t>s</a:t>
            </a:r>
            <a:r>
              <a:rPr lang="en-US" dirty="0"/>
              <a:t> </a:t>
            </a:r>
            <a:r>
              <a:rPr lang="pl-PL" dirty="0"/>
              <a:t>of </a:t>
            </a:r>
            <a:r>
              <a:rPr lang="pl-PL" dirty="0" err="1"/>
              <a:t>nanofibrous</a:t>
            </a:r>
            <a:r>
              <a:rPr lang="pl-PL" dirty="0"/>
              <a:t> </a:t>
            </a:r>
            <a:r>
              <a:rPr lang="pl-PL" dirty="0" err="1"/>
              <a:t>membranes</a:t>
            </a:r>
            <a:r>
              <a:rPr lang="pl-PL" dirty="0"/>
              <a:t> </a:t>
            </a:r>
            <a:r>
              <a:rPr lang="pl-PL" dirty="0" err="1"/>
              <a:t>made</a:t>
            </a:r>
            <a:r>
              <a:rPr lang="pl-PL" dirty="0"/>
              <a:t> of  PLCL, </a:t>
            </a:r>
            <a:r>
              <a:rPr lang="pl-PL" dirty="0" err="1"/>
              <a:t>used</a:t>
            </a:r>
            <a:r>
              <a:rPr lang="pl-PL" dirty="0"/>
              <a:t> for </a:t>
            </a:r>
            <a:r>
              <a:rPr lang="pl-PL" i="1" dirty="0" err="1"/>
              <a:t>in</a:t>
            </a:r>
            <a:r>
              <a:rPr lang="pl-PL" i="1" dirty="0"/>
              <a:t> vivo </a:t>
            </a:r>
            <a:r>
              <a:rPr lang="pl-PL" dirty="0"/>
              <a:t> </a:t>
            </a:r>
            <a:r>
              <a:rPr lang="pl-PL" dirty="0" err="1"/>
              <a:t>experiments</a:t>
            </a:r>
            <a:r>
              <a:rPr lang="pl-PL" dirty="0"/>
              <a:t> on </a:t>
            </a:r>
            <a:r>
              <a:rPr lang="pl-PL" dirty="0" err="1"/>
              <a:t>rats</a:t>
            </a:r>
            <a:r>
              <a:rPr lang="pl-PL" dirty="0"/>
              <a:t>, </a:t>
            </a:r>
            <a:r>
              <a:rPr lang="pl-PL" dirty="0" err="1"/>
              <a:t>aimed</a:t>
            </a:r>
            <a:r>
              <a:rPr lang="pl-PL" dirty="0"/>
              <a:t> for </a:t>
            </a:r>
            <a:r>
              <a:rPr lang="pl-PL" dirty="0" err="1"/>
              <a:t>urinary</a:t>
            </a:r>
            <a:r>
              <a:rPr lang="pl-PL" dirty="0"/>
              <a:t> </a:t>
            </a:r>
            <a:r>
              <a:rPr lang="pl-PL" dirty="0" err="1"/>
              <a:t>bladder</a:t>
            </a:r>
            <a:r>
              <a:rPr lang="pl-PL" dirty="0"/>
              <a:t> </a:t>
            </a:r>
            <a:r>
              <a:rPr lang="pl-PL" dirty="0" err="1"/>
              <a:t>wall</a:t>
            </a:r>
            <a:r>
              <a:rPr lang="pl-PL" dirty="0"/>
              <a:t> </a:t>
            </a:r>
            <a:r>
              <a:rPr lang="pl-PL" dirty="0" err="1"/>
              <a:t>reconstruction</a:t>
            </a:r>
            <a:endParaRPr lang="pl-PL" dirty="0"/>
          </a:p>
        </p:txBody>
      </p:sp>
      <p:pic>
        <p:nvPicPr>
          <p:cNvPr id="8197" name="Symbol zastępczy zawartości 5" descr="TC 244 - 01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50963"/>
            <a:ext cx="34512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7" descr="TC 253 - 3-1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113" y="1284288"/>
            <a:ext cx="3538537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395288" y="3933825"/>
            <a:ext cx="30241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/>
              <a:t>PLCL nanofibrous mat</a:t>
            </a:r>
            <a:endParaRPr lang="en-US"/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4211638" y="3860800"/>
            <a:ext cx="43926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/>
              <a:t>PLCL nanofibrous mat surrounding amniotic membrane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89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>
                <a:latin typeface="Arial" pitchFamily="34" charset="0"/>
              </a:rPr>
              <a:t>Biocomposite</a:t>
            </a:r>
            <a:r>
              <a:rPr lang="en-US" sz="2800" b="1" dirty="0">
                <a:latin typeface="Arial" pitchFamily="34" charset="0"/>
              </a:rPr>
              <a:t> made from </a:t>
            </a:r>
            <a:r>
              <a:rPr lang="en-US" sz="2800" b="1" dirty="0" err="1">
                <a:latin typeface="Arial" pitchFamily="34" charset="0"/>
              </a:rPr>
              <a:t>amnotic</a:t>
            </a:r>
            <a:r>
              <a:rPr lang="en-US" sz="2800" b="1" dirty="0">
                <a:latin typeface="Arial" pitchFamily="34" charset="0"/>
              </a:rPr>
              <a:t> membrane</a:t>
            </a:r>
            <a:r>
              <a:rPr lang="pl-PL" sz="2800" b="1" dirty="0">
                <a:latin typeface="Arial" pitchFamily="34" charset="0"/>
              </a:rPr>
              <a:t> and PLCL, </a:t>
            </a:r>
            <a:r>
              <a:rPr lang="pl-PL" sz="2800" b="1" dirty="0" err="1">
                <a:latin typeface="Arial" pitchFamily="34" charset="0"/>
              </a:rPr>
              <a:t>seeded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with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 smtClean="0">
                <a:latin typeface="Arial" pitchFamily="34" charset="0"/>
              </a:rPr>
              <a:t>stem</a:t>
            </a:r>
            <a:r>
              <a:rPr lang="pl-PL" sz="2800" b="1" dirty="0" smtClean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cells</a:t>
            </a:r>
            <a:endParaRPr lang="en-GB" sz="2800" b="1" dirty="0">
              <a:latin typeface="Arial" pitchFamily="34" charset="0"/>
            </a:endParaRPr>
          </a:p>
        </p:txBody>
      </p:sp>
      <p:pic>
        <p:nvPicPr>
          <p:cNvPr id="28" name="Picture 15" descr="nazar przyszy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452813"/>
            <a:ext cx="25923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6" descr="nazar pęcherz szyc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449638"/>
            <a:ext cx="259397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18"/>
          <p:cNvSpPr txBox="1">
            <a:spLocks noChangeArrowheads="1"/>
          </p:cNvSpPr>
          <p:nvPr/>
        </p:nvSpPr>
        <p:spPr bwMode="auto">
          <a:xfrm>
            <a:off x="579438" y="5373688"/>
            <a:ext cx="81375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Applied multi layer graft composition is supposed  regenerate  urinary bladder wall that stand requirement for normal bladder tension development, contraction, elasticity and compliance</a:t>
            </a:r>
            <a:r>
              <a:rPr lang="pl-PL" sz="1800" dirty="0"/>
              <a:t>. </a:t>
            </a:r>
          </a:p>
        </p:txBody>
      </p:sp>
      <p:sp>
        <p:nvSpPr>
          <p:cNvPr id="9223" name="Prostokąt 7"/>
          <p:cNvSpPr>
            <a:spLocks noChangeArrowheads="1"/>
          </p:cNvSpPr>
          <p:nvPr/>
        </p:nvSpPr>
        <p:spPr bwMode="auto">
          <a:xfrm>
            <a:off x="744538" y="5199063"/>
            <a:ext cx="33956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J. Adamowicz</a:t>
            </a:r>
          </a:p>
        </p:txBody>
      </p:sp>
      <p:sp>
        <p:nvSpPr>
          <p:cNvPr id="9224" name="Prostokąt 7"/>
          <p:cNvSpPr>
            <a:spLocks noChangeArrowheads="1"/>
          </p:cNvSpPr>
          <p:nvPr/>
        </p:nvSpPr>
        <p:spPr bwMode="auto">
          <a:xfrm>
            <a:off x="5508625" y="5199063"/>
            <a:ext cx="33956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J. Adamowicz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00113" y="1125538"/>
            <a:ext cx="6408737" cy="1706562"/>
            <a:chOff x="567" y="1253"/>
            <a:chExt cx="4037" cy="1075"/>
          </a:xfrm>
        </p:grpSpPr>
        <p:sp>
          <p:nvSpPr>
            <p:cNvPr id="9227" name="AutoShape 6"/>
            <p:cNvSpPr>
              <a:spLocks noChangeArrowheads="1"/>
            </p:cNvSpPr>
            <p:nvPr/>
          </p:nvSpPr>
          <p:spPr bwMode="auto">
            <a:xfrm>
              <a:off x="1202" y="1253"/>
              <a:ext cx="3402" cy="4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" name="AutoShape 7"/>
            <p:cNvSpPr>
              <a:spLocks noChangeArrowheads="1"/>
            </p:cNvSpPr>
            <p:nvPr/>
          </p:nvSpPr>
          <p:spPr bwMode="auto">
            <a:xfrm>
              <a:off x="1338" y="1344"/>
              <a:ext cx="3085" cy="22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Line 9"/>
            <p:cNvSpPr>
              <a:spLocks noChangeShapeType="1"/>
            </p:cNvSpPr>
            <p:nvPr/>
          </p:nvSpPr>
          <p:spPr bwMode="auto">
            <a:xfrm flipV="1">
              <a:off x="1156" y="1570"/>
              <a:ext cx="182" cy="2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30" name="Text Box 10"/>
            <p:cNvSpPr txBox="1">
              <a:spLocks noChangeArrowheads="1"/>
            </p:cNvSpPr>
            <p:nvPr/>
          </p:nvSpPr>
          <p:spPr bwMode="auto">
            <a:xfrm>
              <a:off x="567" y="1842"/>
              <a:ext cx="15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/>
                <a:t>Amnotic membrane </a:t>
              </a:r>
              <a:endParaRPr lang="en-US" sz="1600"/>
            </a:p>
          </p:txBody>
        </p:sp>
        <p:sp>
          <p:nvSpPr>
            <p:cNvPr id="9231" name="Line 11"/>
            <p:cNvSpPr>
              <a:spLocks noChangeShapeType="1"/>
            </p:cNvSpPr>
            <p:nvPr/>
          </p:nvSpPr>
          <p:spPr bwMode="auto">
            <a:xfrm flipV="1">
              <a:off x="2744" y="1706"/>
              <a:ext cx="45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2517" y="2115"/>
              <a:ext cx="68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600"/>
                <a:t>PLCL</a:t>
              </a:r>
              <a:endParaRPr lang="en-US" sz="1600"/>
            </a:p>
          </p:txBody>
        </p:sp>
      </p:grp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539750" y="2746375"/>
            <a:ext cx="7920038" cy="65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600" b="1" dirty="0"/>
              <a:t>10 rats underwent hemi</a:t>
            </a:r>
            <a:r>
              <a:rPr lang="pl-PL" sz="1600" b="1" dirty="0"/>
              <a:t> </a:t>
            </a:r>
            <a:r>
              <a:rPr lang="en-US" sz="1600" b="1" dirty="0"/>
              <a:t>- </a:t>
            </a:r>
            <a:r>
              <a:rPr lang="en-US" sz="1600" b="1" dirty="0" err="1"/>
              <a:t>cystectomy</a:t>
            </a:r>
            <a:r>
              <a:rPr lang="en-US" sz="1600" b="1" dirty="0"/>
              <a:t>. The gap </a:t>
            </a:r>
            <a:r>
              <a:rPr lang="pl-PL" sz="1600" b="1" dirty="0"/>
              <a:t>( 0,7 cm</a:t>
            </a:r>
            <a:r>
              <a:rPr lang="pl-PL" sz="1600" b="1" baseline="30000" dirty="0"/>
              <a:t>2 )</a:t>
            </a:r>
            <a:r>
              <a:rPr lang="pl-PL" sz="1600" b="1" dirty="0"/>
              <a:t> </a:t>
            </a:r>
            <a:r>
              <a:rPr lang="en-US" sz="1600" b="1" dirty="0"/>
              <a:t>in the urinary bladder doom was augmented using</a:t>
            </a:r>
            <a:r>
              <a:rPr lang="pl-PL" sz="1600" b="1" dirty="0"/>
              <a:t> </a:t>
            </a:r>
            <a:r>
              <a:rPr lang="pl-PL" sz="1600" b="1" i="1" dirty="0" err="1"/>
              <a:t>in</a:t>
            </a:r>
            <a:r>
              <a:rPr lang="pl-PL" sz="1600" b="1" i="1" dirty="0"/>
              <a:t> vitro</a:t>
            </a:r>
            <a:r>
              <a:rPr lang="pl-PL" sz="1600" b="1" dirty="0"/>
              <a:t> </a:t>
            </a:r>
            <a:r>
              <a:rPr lang="pl-PL" sz="1600" b="1" dirty="0" err="1"/>
              <a:t>constructed</a:t>
            </a:r>
            <a:r>
              <a:rPr lang="pl-PL" sz="1600" b="1" dirty="0"/>
              <a:t> </a:t>
            </a:r>
            <a:r>
              <a:rPr lang="pl-PL" sz="1600" b="1" dirty="0" err="1"/>
              <a:t>graft</a:t>
            </a:r>
            <a:r>
              <a:rPr lang="pl-PL" sz="16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142984"/>
            <a:ext cx="8208912" cy="4286280"/>
          </a:xfrm>
        </p:spPr>
        <p:txBody>
          <a:bodyPr/>
          <a:lstStyle/>
          <a:p>
            <a:pPr marL="6350" indent="22225" algn="just">
              <a:spcBef>
                <a:spcPts val="600"/>
              </a:spcBef>
              <a:buClrTx/>
              <a:buSzPct val="76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lack of effective neuroprotective products for postoperative treatment of spinal cord or brain injures that lead to scar tissue formation and in worst case to death of the patient.</a:t>
            </a:r>
            <a:endParaRPr lang="en-US" sz="4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  <p:pic>
        <p:nvPicPr>
          <p:cNvPr id="159745" name="Picture 1" descr="C:\Users\Uzytkownik\Desktop\degeneratio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4014000" cy="3036600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Nanofibrous mats for neuroprotection</a:t>
            </a:r>
          </a:p>
        </p:txBody>
      </p:sp>
      <p:graphicFrame>
        <p:nvGraphicFramePr>
          <p:cNvPr id="138241" name="Object 1"/>
          <p:cNvGraphicFramePr>
            <a:graphicFrameLocks noChangeAspect="1"/>
          </p:cNvGraphicFramePr>
          <p:nvPr/>
        </p:nvGraphicFramePr>
        <p:xfrm>
          <a:off x="1043608" y="3473434"/>
          <a:ext cx="2376264" cy="338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0" r:id="rId6" imgW="4306680" imgH="6132960" progId="">
                  <p:embed/>
                </p:oleObj>
              </mc:Choice>
              <mc:Fallback>
                <p:oleObj r:id="rId6" imgW="4306680" imgH="61329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473434"/>
                        <a:ext cx="2376264" cy="3384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  <p:pic>
        <p:nvPicPr>
          <p:cNvPr id="39938" name="Picture 2" descr="C:\Users\Paweł\Dropbox\IPPT\Electrospinning Tissue Engineering Drug Delivery Systems\SEM\MK26\MK 26 - D-01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48" cy="6858000"/>
          </a:xfrm>
          <a:prstGeom prst="rect">
            <a:avLst/>
          </a:prstGeom>
          <a:noFill/>
        </p:spPr>
      </p:pic>
      <p:sp useBgFill="1">
        <p:nvSpPr>
          <p:cNvPr id="5" name="pole tekstowe 4"/>
          <p:cNvSpPr txBox="1"/>
          <p:nvPr/>
        </p:nvSpPr>
        <p:spPr>
          <a:xfrm>
            <a:off x="486946" y="116632"/>
            <a:ext cx="842410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 smtClean="0"/>
              <a:t>N</a:t>
            </a:r>
            <a:r>
              <a:rPr lang="en-US" sz="3200" b="1" dirty="0" err="1" smtClean="0"/>
              <a:t>anofibrous</a:t>
            </a:r>
            <a:r>
              <a:rPr lang="en-US" sz="3200" b="1" dirty="0" smtClean="0"/>
              <a:t> mat used for neuroprotection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IPP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513" t="9089" r="784" b="9091"/>
          <a:stretch/>
        </p:blipFill>
        <p:spPr>
          <a:xfrm>
            <a:off x="133868" y="1691100"/>
            <a:ext cx="8938132" cy="4390200"/>
          </a:xfrm>
          <a:prstGeom prst="rect">
            <a:avLst/>
          </a:prstGeom>
        </p:spPr>
      </p:pic>
      <p:pic>
        <p:nvPicPr>
          <p:cNvPr id="6" name="Obraz 5" descr="ippt2013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2"/>
            <a:ext cx="9132506" cy="6849379"/>
          </a:xfrm>
          <a:prstGeom prst="rect">
            <a:avLst/>
          </a:prstGeom>
        </p:spPr>
      </p:pic>
      <p:pic>
        <p:nvPicPr>
          <p:cNvPr id="7" name="Picture 4" descr="http://www.imdik.pan.pl/images/xxjoomla_black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92696"/>
            <a:ext cx="901082" cy="9087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0400" y="692696"/>
            <a:ext cx="863600" cy="103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6" descr="https://dl.dropboxusercontent.com/u/472680/web2/logoBioCentrumOchota_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6093296"/>
            <a:ext cx="2654319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2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rostokąt 3"/>
          <p:cNvSpPr>
            <a:spLocks noChangeArrowheads="1"/>
          </p:cNvSpPr>
          <p:nvPr/>
        </p:nvSpPr>
        <p:spPr bwMode="auto">
          <a:xfrm>
            <a:off x="971600" y="4725144"/>
            <a:ext cx="77771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Ultrastructural</a:t>
            </a:r>
            <a:r>
              <a:rPr lang="en-US" dirty="0" smtClean="0"/>
              <a:t> features of spinal cord protected by </a:t>
            </a:r>
            <a:r>
              <a:rPr lang="en-US" dirty="0" err="1" smtClean="0"/>
              <a:t>neuoprotective</a:t>
            </a:r>
            <a:r>
              <a:rPr lang="en-US" dirty="0" smtClean="0"/>
              <a:t> </a:t>
            </a:r>
            <a:r>
              <a:rPr lang="en-US" dirty="0" err="1" smtClean="0"/>
              <a:t>electrospun</a:t>
            </a:r>
            <a:r>
              <a:rPr lang="en-US" dirty="0" smtClean="0"/>
              <a:t> wound dressing. Glial </a:t>
            </a:r>
            <a:r>
              <a:rPr lang="en-US" dirty="0" err="1" smtClean="0"/>
              <a:t>fibrillary</a:t>
            </a:r>
            <a:r>
              <a:rPr lang="en-US" dirty="0" smtClean="0"/>
              <a:t> acidic protein (GFAP) stain. Massive </a:t>
            </a:r>
            <a:r>
              <a:rPr lang="en-US" dirty="0" err="1" smtClean="0"/>
              <a:t>neurodegeneration</a:t>
            </a:r>
            <a:r>
              <a:rPr lang="en-US" dirty="0" smtClean="0"/>
              <a:t> and shrinkage of cells is partially avoided by nanomaterial application</a:t>
            </a:r>
            <a:endParaRPr lang="en-US" dirty="0"/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896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 err="1">
                <a:latin typeface="Arial" pitchFamily="34" charset="0"/>
              </a:rPr>
              <a:t>Electrospun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smtClean="0">
                <a:latin typeface="Arial" pitchFamily="34" charset="0"/>
              </a:rPr>
              <a:t>mat </a:t>
            </a:r>
            <a:r>
              <a:rPr lang="pl-PL" sz="2800" b="1" dirty="0" err="1" smtClean="0">
                <a:latin typeface="Arial" pitchFamily="34" charset="0"/>
              </a:rPr>
              <a:t>used</a:t>
            </a:r>
            <a:r>
              <a:rPr lang="pl-PL" sz="2800" b="1" dirty="0" smtClean="0">
                <a:latin typeface="Arial" pitchFamily="34" charset="0"/>
              </a:rPr>
              <a:t> </a:t>
            </a:r>
            <a:r>
              <a:rPr lang="pl-PL" sz="2800" b="1" dirty="0">
                <a:latin typeface="Arial" pitchFamily="34" charset="0"/>
              </a:rPr>
              <a:t>for </a:t>
            </a:r>
            <a:r>
              <a:rPr lang="pl-PL" sz="2800" b="1" dirty="0" err="1">
                <a:latin typeface="Arial" pitchFamily="34" charset="0"/>
              </a:rPr>
              <a:t>prevention</a:t>
            </a:r>
            <a:r>
              <a:rPr lang="pl-PL" sz="2800" b="1" dirty="0">
                <a:latin typeface="Arial" pitchFamily="34" charset="0"/>
              </a:rPr>
              <a:t> of an </a:t>
            </a:r>
            <a:r>
              <a:rPr lang="pl-PL" sz="2800" b="1" dirty="0" err="1">
                <a:latin typeface="Arial" pitchFamily="34" charset="0"/>
              </a:rPr>
              <a:t>excessive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cicatrization</a:t>
            </a:r>
            <a:r>
              <a:rPr lang="pl-PL" sz="2800" b="1" dirty="0">
                <a:latin typeface="Arial" pitchFamily="34" charset="0"/>
              </a:rPr>
              <a:t>   </a:t>
            </a:r>
            <a:r>
              <a:rPr lang="pl-PL" sz="2800" b="1" dirty="0" err="1">
                <a:latin typeface="Arial" pitchFamily="34" charset="0"/>
              </a:rPr>
              <a:t>after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neurosurgery</a:t>
            </a:r>
            <a:r>
              <a:rPr lang="pl-PL" sz="2800" b="1" dirty="0">
                <a:latin typeface="Arial" pitchFamily="34" charset="0"/>
              </a:rPr>
              <a:t> – </a:t>
            </a:r>
            <a:r>
              <a:rPr lang="pl-PL" sz="2800" b="1" dirty="0" err="1">
                <a:latin typeface="Arial" pitchFamily="34" charset="0"/>
              </a:rPr>
              <a:t>animal</a:t>
            </a:r>
            <a:r>
              <a:rPr lang="pl-PL" sz="2800" b="1" dirty="0">
                <a:latin typeface="Arial" pitchFamily="34" charset="0"/>
              </a:rPr>
              <a:t> model</a:t>
            </a:r>
            <a:endParaRPr lang="en-GB" sz="2800" b="1" dirty="0">
              <a:latin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8" y="1484313"/>
            <a:ext cx="280511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00188"/>
            <a:ext cx="28003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490663"/>
            <a:ext cx="28098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8"/>
          <p:cNvSpPr txBox="1">
            <a:spLocks noChangeArrowheads="1"/>
          </p:cNvSpPr>
          <p:nvPr/>
        </p:nvSpPr>
        <p:spPr bwMode="auto">
          <a:xfrm>
            <a:off x="268288" y="3819525"/>
            <a:ext cx="2805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/>
              <a:t>Intact spinal cord</a:t>
            </a:r>
            <a:endParaRPr lang="en-US" sz="1800"/>
          </a:p>
        </p:txBody>
      </p:sp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3178175" y="3851275"/>
            <a:ext cx="300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/>
              <a:t>Injured untreated spinal cord</a:t>
            </a:r>
            <a:endParaRPr lang="en-US" sz="1800" dirty="0"/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6076950" y="3878263"/>
            <a:ext cx="2960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/>
              <a:t>Injured treated spinal cord</a:t>
            </a:r>
            <a:endParaRPr lang="en-US" sz="1800"/>
          </a:p>
        </p:txBody>
      </p:sp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2" cstate="print"/>
          <a:srcRect l="20833" t="13021" r="12500" b="4117"/>
          <a:stretch>
            <a:fillRect/>
          </a:stretch>
        </p:blipFill>
        <p:spPr bwMode="auto">
          <a:xfrm>
            <a:off x="1285852" y="428604"/>
            <a:ext cx="2204373" cy="321471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8473F-F690-4930-944F-C9797AD013FF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  <p:pic>
        <p:nvPicPr>
          <p:cNvPr id="3" name="Picture 2" descr="D:\Dropbox\Artykuły\Artykul Modelowanie-geometria\DO_WYSLANIA\RYSUNKI\Rys.3-1.jpg"/>
          <p:cNvPicPr>
            <a:picLocks noChangeAspect="1" noChangeArrowheads="1"/>
          </p:cNvPicPr>
          <p:nvPr/>
        </p:nvPicPr>
        <p:blipFill>
          <a:blip r:embed="rId4" cstate="print"/>
          <a:srcRect l="4114" t="3138" r="5251" b="5857"/>
          <a:stretch>
            <a:fillRect/>
          </a:stretch>
        </p:blipFill>
        <p:spPr bwMode="auto">
          <a:xfrm>
            <a:off x="1000100" y="4214818"/>
            <a:ext cx="2786082" cy="2071702"/>
          </a:xfrm>
          <a:prstGeom prst="rect">
            <a:avLst/>
          </a:prstGeom>
          <a:noFill/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9605" y="1988840"/>
            <a:ext cx="2955925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945589" y="162880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Dressing on </a:t>
            </a:r>
            <a:r>
              <a:rPr lang="pl-PL" dirty="0" err="1" smtClean="0"/>
              <a:t>wounded</a:t>
            </a:r>
            <a:r>
              <a:rPr lang="pl-PL" dirty="0" smtClean="0"/>
              <a:t> </a:t>
            </a:r>
            <a:r>
              <a:rPr lang="pl-PL" dirty="0" err="1" smtClean="0"/>
              <a:t>brain</a:t>
            </a:r>
            <a:r>
              <a:rPr lang="pl-PL" dirty="0" smtClean="0"/>
              <a:t> </a:t>
            </a:r>
            <a:r>
              <a:rPr lang="pl-PL" dirty="0" err="1" smtClean="0"/>
              <a:t>tissue</a:t>
            </a:r>
            <a:endParaRPr lang="en-US" dirty="0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2357421" y="3143248"/>
            <a:ext cx="3000397" cy="2143140"/>
          </a:xfrm>
          <a:prstGeom prst="line">
            <a:avLst/>
          </a:prstGeom>
          <a:noFill/>
          <a:ln w="984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0" y="0"/>
            <a:ext cx="9144000" cy="117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Nanofibrous</a:t>
            </a:r>
            <a:r>
              <a:rPr kumimoji="0" lang="en-US" sz="4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mat for brain injury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000100" y="356848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Nanofibrous</a:t>
            </a:r>
            <a:r>
              <a:rPr lang="en-US" dirty="0" smtClean="0"/>
              <a:t> mat</a:t>
            </a:r>
            <a:endParaRPr lang="en-US" dirty="0"/>
          </a:p>
        </p:txBody>
      </p:sp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7" name="Strzałka zakrzywiona w prawo 16"/>
          <p:cNvSpPr/>
          <p:nvPr/>
        </p:nvSpPr>
        <p:spPr>
          <a:xfrm>
            <a:off x="785786" y="2143116"/>
            <a:ext cx="785818" cy="3214710"/>
          </a:xfrm>
          <a:prstGeom prst="curvedRight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5286380" y="2285992"/>
            <a:ext cx="1143008" cy="107157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8"/>
          <p:cNvSpPr txBox="1">
            <a:spLocks noChangeArrowheads="1"/>
          </p:cNvSpPr>
          <p:nvPr/>
        </p:nvSpPr>
        <p:spPr bwMode="auto">
          <a:xfrm>
            <a:off x="268288" y="4787900"/>
            <a:ext cx="2805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/>
              <a:t>Intact spinal cord</a:t>
            </a:r>
            <a:endParaRPr lang="en-US" sz="1800"/>
          </a:p>
        </p:txBody>
      </p:sp>
      <p:sp>
        <p:nvSpPr>
          <p:cNvPr id="15363" name="Prostokąt 7"/>
          <p:cNvSpPr>
            <a:spLocks noChangeArrowheads="1"/>
          </p:cNvSpPr>
          <p:nvPr/>
        </p:nvSpPr>
        <p:spPr bwMode="auto">
          <a:xfrm>
            <a:off x="2411413" y="2967038"/>
            <a:ext cx="3900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M. Frontczak-Baniewicz, 		D. Sulejczak, 	J. Andrychowski</a:t>
            </a: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89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 err="1">
                <a:latin typeface="Arial" pitchFamily="34" charset="0"/>
              </a:rPr>
              <a:t>Electrospun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wound</a:t>
            </a:r>
            <a:r>
              <a:rPr lang="pl-PL" sz="2800" b="1" dirty="0">
                <a:latin typeface="Arial" pitchFamily="34" charset="0"/>
              </a:rPr>
              <a:t> dressing </a:t>
            </a:r>
            <a:r>
              <a:rPr lang="pl-PL" sz="2800" b="1" dirty="0" err="1">
                <a:latin typeface="Arial" pitchFamily="34" charset="0"/>
              </a:rPr>
              <a:t>used</a:t>
            </a:r>
            <a:r>
              <a:rPr lang="pl-PL" sz="2800" b="1" dirty="0">
                <a:latin typeface="Arial" pitchFamily="34" charset="0"/>
              </a:rPr>
              <a:t> for </a:t>
            </a:r>
            <a:r>
              <a:rPr lang="pl-PL" sz="2800" b="1" dirty="0" err="1">
                <a:latin typeface="Arial" pitchFamily="34" charset="0"/>
              </a:rPr>
              <a:t>neuroprotection</a:t>
            </a:r>
            <a:r>
              <a:rPr lang="pl-PL" sz="2800" b="1" dirty="0">
                <a:latin typeface="Arial" pitchFamily="34" charset="0"/>
              </a:rPr>
              <a:t> </a:t>
            </a:r>
            <a:r>
              <a:rPr lang="pl-PL" sz="2800" b="1" dirty="0" err="1">
                <a:latin typeface="Arial" pitchFamily="34" charset="0"/>
              </a:rPr>
              <a:t>in</a:t>
            </a:r>
            <a:r>
              <a:rPr lang="pl-PL" sz="2800" b="1" dirty="0">
                <a:latin typeface="Arial" pitchFamily="34" charset="0"/>
              </a:rPr>
              <a:t> TBI– </a:t>
            </a:r>
            <a:r>
              <a:rPr lang="pl-PL" sz="2800" b="1" dirty="0" err="1">
                <a:latin typeface="Arial" pitchFamily="34" charset="0"/>
              </a:rPr>
              <a:t>animal</a:t>
            </a:r>
            <a:r>
              <a:rPr lang="pl-PL" sz="2800" b="1" dirty="0">
                <a:latin typeface="Arial" pitchFamily="34" charset="0"/>
              </a:rPr>
              <a:t> model</a:t>
            </a:r>
            <a:endParaRPr lang="en-GB" sz="2800" b="1" dirty="0">
              <a:latin typeface="Arial" pitchFamily="34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8863"/>
            <a:ext cx="2651125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1054100"/>
            <a:ext cx="264636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160713"/>
            <a:ext cx="26511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2288" y="3189288"/>
            <a:ext cx="262731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0275" y="3176588"/>
            <a:ext cx="2627313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Prostokąt 3"/>
          <p:cNvSpPr>
            <a:spLocks noChangeArrowheads="1"/>
          </p:cNvSpPr>
          <p:nvPr/>
        </p:nvSpPr>
        <p:spPr bwMode="auto">
          <a:xfrm>
            <a:off x="107950" y="5254625"/>
            <a:ext cx="86407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/>
              <a:t>Immunohistochemical</a:t>
            </a:r>
            <a:r>
              <a:rPr lang="en-US" dirty="0" smtClean="0"/>
              <a:t> features of brain sections from control group(A), unprotected brain injury(B) and  protected by </a:t>
            </a:r>
            <a:r>
              <a:rPr lang="en-US" dirty="0" err="1" smtClean="0"/>
              <a:t>neuoprotective</a:t>
            </a:r>
            <a:r>
              <a:rPr lang="en-US" dirty="0" smtClean="0"/>
              <a:t> </a:t>
            </a:r>
            <a:r>
              <a:rPr lang="en-US" dirty="0" err="1" smtClean="0"/>
              <a:t>electrospun</a:t>
            </a:r>
            <a:r>
              <a:rPr lang="en-US" dirty="0" smtClean="0"/>
              <a:t>  wound dressing(C-4, D-14, and E-30 days post operation. Glial </a:t>
            </a:r>
            <a:r>
              <a:rPr lang="en-US" dirty="0" err="1" smtClean="0"/>
              <a:t>fibrillary</a:t>
            </a:r>
            <a:r>
              <a:rPr lang="en-US" dirty="0" smtClean="0"/>
              <a:t> acidic protein (GFAP) stain. </a:t>
            </a:r>
            <a:r>
              <a:rPr lang="en-US" dirty="0" err="1" smtClean="0"/>
              <a:t>Hypertophied</a:t>
            </a:r>
            <a:r>
              <a:rPr lang="en-US" dirty="0" smtClean="0"/>
              <a:t> cells of </a:t>
            </a:r>
            <a:r>
              <a:rPr lang="en-US" dirty="0" err="1" smtClean="0"/>
              <a:t>untreatet</a:t>
            </a:r>
            <a:r>
              <a:rPr lang="en-US" dirty="0" smtClean="0"/>
              <a:t> glial scar (B), compared to less reactive and more ordered scar treated with nanomaterial </a:t>
            </a:r>
            <a:r>
              <a:rPr lang="en-US" dirty="0" smtClean="0"/>
              <a:t>application(</a:t>
            </a:r>
            <a:r>
              <a:rPr lang="pl-PL" smtClean="0"/>
              <a:t>C</a:t>
            </a:r>
            <a:r>
              <a:rPr lang="en-US" smtClean="0"/>
              <a:t>-E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23</a:t>
            </a:fld>
            <a:endParaRPr lang="pl-PL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-24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0" y="14285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smtClean="0">
                <a:latin typeface="+mn-lt"/>
              </a:rPr>
              <a:t>Drugs</a:t>
            </a:r>
            <a:r>
              <a:rPr lang="pl-PL" sz="4800" dirty="0" smtClean="0">
                <a:latin typeface="+mn-lt"/>
              </a:rPr>
              <a:t> </a:t>
            </a:r>
            <a:r>
              <a:rPr lang="pl-PL" sz="4800" dirty="0" err="1" smtClean="0">
                <a:latin typeface="+mn-lt"/>
              </a:rPr>
              <a:t>used</a:t>
            </a:r>
            <a:r>
              <a:rPr lang="pl-PL" sz="4800" dirty="0" smtClean="0">
                <a:latin typeface="+mn-lt"/>
              </a:rPr>
              <a:t> </a:t>
            </a:r>
            <a:r>
              <a:rPr lang="pl-PL" sz="4800" dirty="0" err="1" smtClean="0">
                <a:latin typeface="+mn-lt"/>
              </a:rPr>
              <a:t>in</a:t>
            </a:r>
            <a:r>
              <a:rPr lang="pl-PL" sz="4800" dirty="0" smtClean="0">
                <a:latin typeface="+mn-lt"/>
              </a:rPr>
              <a:t> nanofibers</a:t>
            </a:r>
            <a:endParaRPr lang="en-US" sz="4800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57158" y="1214422"/>
            <a:ext cx="72995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Vitamin</a:t>
            </a:r>
            <a:r>
              <a:rPr lang="pl-PL" sz="3200" dirty="0" smtClean="0">
                <a:latin typeface="+mn-lt"/>
              </a:rPr>
              <a:t> E – </a:t>
            </a:r>
            <a:r>
              <a:rPr lang="pl-PL" sz="3200" dirty="0" err="1" smtClean="0">
                <a:latin typeface="+mn-lt"/>
              </a:rPr>
              <a:t>antioxidant</a:t>
            </a:r>
            <a:endParaRPr lang="pl-PL" sz="3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NGF   – </a:t>
            </a:r>
            <a:r>
              <a:rPr lang="pl-PL" sz="3200" dirty="0" err="1" smtClean="0">
                <a:latin typeface="+mn-lt"/>
              </a:rPr>
              <a:t>nerve</a:t>
            </a:r>
            <a:r>
              <a:rPr lang="pl-PL" sz="3200" dirty="0" smtClean="0">
                <a:latin typeface="+mn-lt"/>
              </a:rPr>
              <a:t> growth </a:t>
            </a:r>
            <a:r>
              <a:rPr lang="pl-PL" sz="3200" dirty="0" err="1" smtClean="0">
                <a:latin typeface="+mn-lt"/>
              </a:rPr>
              <a:t>factor</a:t>
            </a:r>
            <a:endParaRPr lang="pl-PL" sz="32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pl-PL" sz="3200" dirty="0" smtClean="0">
                <a:latin typeface="+mn-lt"/>
              </a:rPr>
              <a:t> BDNF </a:t>
            </a: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–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brain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derived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neurotrophic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factor</a:t>
            </a:r>
            <a:endParaRPr lang="pl-PL" sz="3200" dirty="0" smtClean="0">
              <a:latin typeface="+mn-lt"/>
            </a:endParaRPr>
          </a:p>
          <a:p>
            <a:pPr lvl="3"/>
            <a:r>
              <a:rPr lang="pl-PL" sz="3200" dirty="0" smtClean="0">
                <a:latin typeface="+mn-lt"/>
              </a:rPr>
              <a:t>  </a:t>
            </a:r>
            <a:r>
              <a:rPr lang="pl-PL" sz="3200" dirty="0" err="1" smtClean="0">
                <a:latin typeface="+mn-lt"/>
              </a:rPr>
              <a:t>specific</a:t>
            </a:r>
            <a:r>
              <a:rPr lang="pl-PL" sz="3200" dirty="0" smtClean="0">
                <a:latin typeface="+mn-lt"/>
              </a:rPr>
              <a:t> for </a:t>
            </a:r>
            <a:r>
              <a:rPr lang="pl-PL" sz="3200" dirty="0" err="1" smtClean="0">
                <a:latin typeface="+mn-lt"/>
              </a:rPr>
              <a:t>brain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tissue</a:t>
            </a:r>
            <a:endParaRPr lang="en-US" sz="3200" dirty="0">
              <a:latin typeface="+mn-lt"/>
            </a:endParaRPr>
          </a:p>
        </p:txBody>
      </p:sp>
      <p:pic>
        <p:nvPicPr>
          <p:cNvPr id="147457" name="Picture 1" descr="D:\Dropbox\IPPT\Experimantal-Photos\PNG\eng-brain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357562"/>
            <a:ext cx="4906962" cy="316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125"/>
              </a:spcBef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400" b="1" dirty="0" smtClean="0">
                <a:latin typeface="Arial" pitchFamily="34" charset="0"/>
              </a:rPr>
              <a:t>Continuous Drug </a:t>
            </a:r>
            <a:r>
              <a:rPr lang="en-US" sz="3400" b="1" dirty="0">
                <a:latin typeface="Arial" pitchFamily="34" charset="0"/>
              </a:rPr>
              <a:t>Delivery </a:t>
            </a:r>
            <a:r>
              <a:rPr lang="en-US" sz="3400" b="1" dirty="0" smtClean="0">
                <a:latin typeface="Arial" pitchFamily="34" charset="0"/>
              </a:rPr>
              <a:t>System  </a:t>
            </a:r>
            <a:r>
              <a:rPr lang="pl-PL" sz="3400" b="1" dirty="0" smtClean="0">
                <a:latin typeface="Arial" pitchFamily="34" charset="0"/>
              </a:rPr>
              <a:t>-</a:t>
            </a:r>
            <a:r>
              <a:rPr lang="en-US" sz="3400" b="1" dirty="0" smtClean="0">
                <a:latin typeface="Arial" pitchFamily="34" charset="0"/>
              </a:rPr>
              <a:t>advantage over </a:t>
            </a:r>
            <a:r>
              <a:rPr lang="en-US" sz="3400" b="1" dirty="0">
                <a:latin typeface="Arial" pitchFamily="34" charset="0"/>
              </a:rPr>
              <a:t>multiple dosage</a:t>
            </a:r>
          </a:p>
        </p:txBody>
      </p:sp>
      <p:pic>
        <p:nvPicPr>
          <p:cNvPr id="16388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92263"/>
            <a:ext cx="4619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Prostokąt 6"/>
          <p:cNvSpPr>
            <a:spLocks noChangeArrowheads="1"/>
          </p:cNvSpPr>
          <p:nvPr/>
        </p:nvSpPr>
        <p:spPr bwMode="auto">
          <a:xfrm>
            <a:off x="683568" y="4509120"/>
            <a:ext cx="7776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Concentration profile of a drug administered by multiple injection or oral dosage</a:t>
            </a:r>
          </a:p>
          <a:p>
            <a:endParaRPr lang="en-US" b="1" dirty="0" smtClean="0"/>
          </a:p>
          <a:p>
            <a:r>
              <a:rPr lang="en-US" b="1" dirty="0" smtClean="0"/>
              <a:t>Using </a:t>
            </a:r>
            <a:r>
              <a:rPr lang="en-US" b="1" dirty="0" err="1" smtClean="0"/>
              <a:t>electrospun</a:t>
            </a:r>
            <a:r>
              <a:rPr lang="pl-PL" b="1" dirty="0" smtClean="0"/>
              <a:t> nano</a:t>
            </a:r>
            <a:r>
              <a:rPr lang="en-US" b="1" dirty="0" smtClean="0"/>
              <a:t>fibrous mats for </a:t>
            </a:r>
            <a:r>
              <a:rPr lang="en-US" b="1" dirty="0" err="1" smtClean="0"/>
              <a:t>continous</a:t>
            </a:r>
            <a:r>
              <a:rPr lang="pl-PL" b="1" dirty="0" smtClean="0"/>
              <a:t> </a:t>
            </a:r>
            <a:r>
              <a:rPr lang="en-US" b="1" dirty="0" smtClean="0"/>
              <a:t>DDS </a:t>
            </a:r>
            <a:endParaRPr lang="en-US" b="1" dirty="0"/>
          </a:p>
        </p:txBody>
      </p:sp>
      <p:sp>
        <p:nvSpPr>
          <p:cNvPr id="16390" name="Prostokąt 7"/>
          <p:cNvSpPr>
            <a:spLocks noChangeArrowheads="1"/>
          </p:cNvSpPr>
          <p:nvPr/>
        </p:nvSpPr>
        <p:spPr bwMode="auto">
          <a:xfrm>
            <a:off x="252413" y="3854450"/>
            <a:ext cx="3395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www.saldax.com</a:t>
            </a:r>
          </a:p>
        </p:txBody>
      </p:sp>
      <p:pic>
        <p:nvPicPr>
          <p:cNvPr id="16391" name="Obraz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589088"/>
            <a:ext cx="31559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Prostokąt 9"/>
          <p:cNvSpPr>
            <a:spLocks noChangeArrowheads="1"/>
          </p:cNvSpPr>
          <p:nvPr/>
        </p:nvSpPr>
        <p:spPr bwMode="auto">
          <a:xfrm>
            <a:off x="5316538" y="3854450"/>
            <a:ext cx="3395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/>
              <a:t>www.neurology.org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498475"/>
            <a:ext cx="9144000" cy="193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2125"/>
              </a:spcBef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400" b="1" dirty="0" err="1">
                <a:latin typeface="Arial" pitchFamily="34" charset="0"/>
              </a:rPr>
              <a:t>Electrospun</a:t>
            </a:r>
            <a:r>
              <a:rPr lang="pl-PL" sz="3400" b="1" dirty="0">
                <a:latin typeface="Arial" pitchFamily="34" charset="0"/>
              </a:rPr>
              <a:t> </a:t>
            </a:r>
            <a:r>
              <a:rPr lang="pl-PL" sz="3400" b="1" dirty="0" err="1">
                <a:latin typeface="Arial" pitchFamily="34" charset="0"/>
              </a:rPr>
              <a:t>nanofibers</a:t>
            </a:r>
            <a:r>
              <a:rPr lang="pl-PL" sz="3400" b="1" dirty="0">
                <a:latin typeface="Arial" pitchFamily="34" charset="0"/>
              </a:rPr>
              <a:t> </a:t>
            </a:r>
            <a:r>
              <a:rPr lang="pl-PL" sz="3400" b="1" dirty="0" err="1">
                <a:latin typeface="Arial" pitchFamily="34" charset="0"/>
              </a:rPr>
              <a:t>based</a:t>
            </a:r>
            <a:r>
              <a:rPr lang="pl-PL" sz="3400" b="1" dirty="0">
                <a:latin typeface="Arial" pitchFamily="34" charset="0"/>
              </a:rPr>
              <a:t> DDS</a:t>
            </a:r>
          </a:p>
          <a:p>
            <a:pPr algn="ctr">
              <a:spcBef>
                <a:spcPts val="2125"/>
              </a:spcBef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 err="1">
                <a:latin typeface="Arial" pitchFamily="34" charset="0"/>
              </a:rPr>
              <a:t>Polyesters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used</a:t>
            </a:r>
            <a:r>
              <a:rPr lang="pl-PL" sz="3200" b="1" dirty="0">
                <a:latin typeface="Arial" pitchFamily="34" charset="0"/>
              </a:rPr>
              <a:t> for </a:t>
            </a:r>
            <a:r>
              <a:rPr lang="pl-PL" sz="3200" b="1" dirty="0" err="1">
                <a:latin typeface="Arial" pitchFamily="34" charset="0"/>
              </a:rPr>
              <a:t>biodegradable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polymer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matrix</a:t>
            </a:r>
            <a:endParaRPr lang="en-US" sz="3200" b="1" dirty="0">
              <a:latin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8313" y="2478088"/>
          <a:ext cx="8064500" cy="2967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2250"/>
                <a:gridCol w="4032250"/>
              </a:tblGrid>
              <a:tr h="370880">
                <a:tc>
                  <a:txBody>
                    <a:bodyPr/>
                    <a:lstStyle/>
                    <a:p>
                      <a:r>
                        <a:rPr lang="en-US" sz="1800" noProof="0" dirty="0" smtClean="0"/>
                        <a:t>Polyester</a:t>
                      </a:r>
                      <a:endParaRPr lang="en-US" sz="1800" noProof="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noProof="0" dirty="0" err="1" smtClean="0"/>
                        <a:t>Metabolyte</a:t>
                      </a:r>
                      <a:endParaRPr lang="en-US" sz="1800" noProof="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PGA, </a:t>
                      </a:r>
                      <a:r>
                        <a:rPr lang="pl-PL" sz="1800" dirty="0" err="1" smtClean="0"/>
                        <a:t>poly</a:t>
                      </a:r>
                      <a:r>
                        <a:rPr lang="pl-PL" sz="1800" dirty="0" smtClean="0"/>
                        <a:t>(</a:t>
                      </a:r>
                      <a:r>
                        <a:rPr lang="pl-PL" sz="1800" dirty="0" err="1" smtClean="0"/>
                        <a:t>glycolic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r>
                        <a:rPr lang="pl-PL" sz="1800" baseline="0" dirty="0" smtClean="0"/>
                        <a:t>)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glycolic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acid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PLA,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poly</a:t>
                      </a:r>
                      <a:r>
                        <a:rPr lang="pl-PL" sz="1800" baseline="0" dirty="0" smtClean="0"/>
                        <a:t>(</a:t>
                      </a:r>
                      <a:r>
                        <a:rPr lang="pl-PL" sz="1800" baseline="0" dirty="0" err="1" smtClean="0"/>
                        <a:t>lactic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r>
                        <a:rPr lang="pl-PL" sz="1800" baseline="0" dirty="0" smtClean="0"/>
                        <a:t>), </a:t>
                      </a:r>
                      <a:r>
                        <a:rPr lang="pl-PL" sz="1800" baseline="0" dirty="0" err="1" smtClean="0"/>
                        <a:t>polylactide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err="1" smtClean="0"/>
                        <a:t>lactic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acid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PHB,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poly</a:t>
                      </a:r>
                      <a:r>
                        <a:rPr lang="pl-PL" sz="1800" baseline="0" dirty="0" smtClean="0"/>
                        <a:t>(3-hydroxybutyric </a:t>
                      </a:r>
                      <a:r>
                        <a:rPr lang="pl-PL" sz="1800" baseline="0" dirty="0" err="1" smtClean="0"/>
                        <a:t>acid</a:t>
                      </a:r>
                      <a:r>
                        <a:rPr lang="pl-PL" sz="1800" baseline="0" dirty="0" smtClean="0"/>
                        <a:t>)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3-hydroxybutyric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PCL,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poly</a:t>
                      </a:r>
                      <a:r>
                        <a:rPr lang="pl-PL" sz="1800" baseline="0" dirty="0" smtClean="0"/>
                        <a:t>(caprolactone)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ω</a:t>
                      </a:r>
                      <a:r>
                        <a:rPr lang="pl-PL" sz="1800" dirty="0" smtClean="0"/>
                        <a:t>-</a:t>
                      </a:r>
                      <a:r>
                        <a:rPr lang="pl-PL" sz="1800" dirty="0" err="1" smtClean="0"/>
                        <a:t>hydroxyhexanoic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copolymers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PLGA,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poly</a:t>
                      </a:r>
                      <a:r>
                        <a:rPr lang="pl-PL" sz="1800" baseline="0" dirty="0" smtClean="0"/>
                        <a:t>(</a:t>
                      </a:r>
                      <a:r>
                        <a:rPr lang="pl-PL" sz="1800" baseline="0" dirty="0" err="1" smtClean="0"/>
                        <a:t>lactic</a:t>
                      </a:r>
                      <a:r>
                        <a:rPr lang="pl-PL" sz="1800" baseline="0" dirty="0" smtClean="0"/>
                        <a:t>-</a:t>
                      </a:r>
                      <a:r>
                        <a:rPr lang="pl-PL" sz="1800" i="1" baseline="0" dirty="0" smtClean="0"/>
                        <a:t>co-</a:t>
                      </a:r>
                      <a:r>
                        <a:rPr lang="pl-PL" sz="1800" i="0" baseline="0" dirty="0" err="1" smtClean="0"/>
                        <a:t>glycolic</a:t>
                      </a:r>
                      <a:r>
                        <a:rPr lang="pl-PL" sz="1800" i="0" baseline="0" dirty="0" smtClean="0"/>
                        <a:t> </a:t>
                      </a:r>
                      <a:r>
                        <a:rPr lang="pl-PL" sz="1800" i="0" baseline="0" dirty="0" err="1" smtClean="0"/>
                        <a:t>acid</a:t>
                      </a:r>
                      <a:r>
                        <a:rPr lang="pl-PL" sz="1800" i="0" baseline="0" dirty="0" smtClean="0"/>
                        <a:t>)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 smtClean="0"/>
                        <a:t>lactic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acid</a:t>
                      </a:r>
                      <a:r>
                        <a:rPr lang="pl-PL" sz="1800" dirty="0" smtClean="0"/>
                        <a:t>, </a:t>
                      </a:r>
                      <a:r>
                        <a:rPr lang="pl-PL" sz="1800" dirty="0" err="1" smtClean="0"/>
                        <a:t>glycolic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PLCL, </a:t>
                      </a:r>
                      <a:r>
                        <a:rPr lang="pl-PL" sz="1800" dirty="0" err="1" smtClean="0"/>
                        <a:t>poly</a:t>
                      </a:r>
                      <a:r>
                        <a:rPr lang="pl-PL" sz="1800" dirty="0" smtClean="0"/>
                        <a:t>(L-lactide-</a:t>
                      </a:r>
                      <a:r>
                        <a:rPr lang="pl-PL" sz="1800" i="1" dirty="0" smtClean="0"/>
                        <a:t>co</a:t>
                      </a:r>
                      <a:r>
                        <a:rPr lang="pl-PL" sz="1800" i="0" dirty="0" smtClean="0"/>
                        <a:t>-caprolactone)</a:t>
                      </a:r>
                      <a:endParaRPr lang="pl-PL" sz="1800" dirty="0"/>
                    </a:p>
                  </a:txBody>
                  <a:tcPr marL="91436" marR="91436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err="1" smtClean="0"/>
                        <a:t>lactic</a:t>
                      </a:r>
                      <a:r>
                        <a:rPr lang="pl-PL" sz="1800" dirty="0" smtClean="0"/>
                        <a:t> </a:t>
                      </a:r>
                      <a:r>
                        <a:rPr lang="pl-PL" sz="1800" dirty="0" err="1" smtClean="0"/>
                        <a:t>acid</a:t>
                      </a:r>
                      <a:r>
                        <a:rPr lang="pl-PL" sz="1800" dirty="0" smtClean="0"/>
                        <a:t>, </a:t>
                      </a:r>
                      <a:r>
                        <a:rPr lang="el-GR" sz="1800" dirty="0" smtClean="0"/>
                        <a:t>ω</a:t>
                      </a:r>
                      <a:r>
                        <a:rPr lang="pl-PL" sz="1800" dirty="0" smtClean="0"/>
                        <a:t>-</a:t>
                      </a:r>
                      <a:r>
                        <a:rPr lang="pl-PL" sz="1800" dirty="0" err="1" smtClean="0"/>
                        <a:t>hydroxyhexanoic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err="1" smtClean="0"/>
                        <a:t>acid</a:t>
                      </a:r>
                      <a:endParaRPr lang="pl-PL" sz="1800" dirty="0" smtClean="0"/>
                    </a:p>
                  </a:txBody>
                  <a:tcPr marL="91436" marR="91436"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323850" y="188913"/>
            <a:ext cx="8569325" cy="1152525"/>
          </a:xfrm>
          <a:prstGeom prst="rect">
            <a:avLst/>
          </a:prstGeom>
          <a:blipFill dpi="0" rotWithShape="1">
            <a:blip r:embed="rId2" cstate="print">
              <a:alphaModFix amt="32000"/>
            </a:blip>
            <a:srcRect/>
            <a:stretch>
              <a:fillRect/>
            </a:stretch>
          </a:blipFill>
          <a:ln w="25400"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770" tIns="44600" rIns="85770" bIns="44600" anchor="ctr"/>
          <a:lstStyle/>
          <a:p>
            <a:pPr algn="ctr">
              <a:spcBef>
                <a:spcPts val="24"/>
              </a:spcBef>
              <a:buSzPct val="45000"/>
              <a:tabLst>
                <a:tab pos="689877" algn="l"/>
                <a:tab pos="1379753" algn="l"/>
                <a:tab pos="2069630" algn="l"/>
                <a:tab pos="2759507" algn="l"/>
                <a:tab pos="3449384" algn="l"/>
                <a:tab pos="4139260" algn="l"/>
                <a:tab pos="4829137" algn="l"/>
                <a:tab pos="5519014" algn="l"/>
                <a:tab pos="6208890" algn="l"/>
                <a:tab pos="6898767" algn="l"/>
                <a:tab pos="7588644" algn="l"/>
                <a:tab pos="8278520" algn="l"/>
                <a:tab pos="8968397" algn="l"/>
                <a:tab pos="9658274" algn="l"/>
                <a:tab pos="10348151" algn="l"/>
                <a:tab pos="11038027" algn="l"/>
                <a:tab pos="11727904" algn="l"/>
                <a:tab pos="12417781" algn="l"/>
                <a:tab pos="13107657" algn="l"/>
                <a:tab pos="13797534" algn="l"/>
                <a:tab pos="14487411" algn="l"/>
                <a:tab pos="15177287" algn="l"/>
                <a:tab pos="15867164" algn="l"/>
                <a:tab pos="16557041" algn="l"/>
                <a:tab pos="17246918" algn="l"/>
                <a:tab pos="17936794" algn="l"/>
                <a:tab pos="18626671" algn="l"/>
                <a:tab pos="19316548" algn="l"/>
                <a:tab pos="20006424" algn="l"/>
                <a:tab pos="20696301" algn="l"/>
                <a:tab pos="21386178" algn="l"/>
                <a:tab pos="22076054" algn="l"/>
              </a:tabLst>
              <a:defRPr/>
            </a:pPr>
            <a:endParaRPr lang="en-US" sz="6300" b="1">
              <a:solidFill>
                <a:srgbClr val="000000"/>
              </a:solidFill>
            </a:endParaRPr>
          </a:p>
        </p:txBody>
      </p:sp>
      <p:sp>
        <p:nvSpPr>
          <p:cNvPr id="9219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>
              <a:defRPr/>
            </a:pPr>
            <a:r>
              <a:rPr lang="pl-PL" smtClean="0">
                <a:latin typeface="+mn-lt"/>
              </a:rPr>
              <a:t>Drug Systems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23850" y="1628775"/>
          <a:ext cx="8496944" cy="5018801"/>
        </p:xfrm>
        <a:graphic>
          <a:graphicData uri="http://schemas.openxmlformats.org/drawingml/2006/table">
            <a:tbl>
              <a:tblPr/>
              <a:tblGrid>
                <a:gridCol w="4248472"/>
                <a:gridCol w="4248472"/>
              </a:tblGrid>
              <a:tr h="351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Target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Analog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983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Lipophilic - solid </a:t>
                      </a:r>
                      <a:r>
                        <a:rPr kumimoji="0" lang="pl-PL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fiber</a:t>
                      </a: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pl-PL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core-shell</a:t>
                      </a:r>
                      <a:endParaRPr kumimoji="0" lang="pl-PL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85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α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tocopherol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430Da,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0,92nm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Rhodamine 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479Da,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0,9nm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5425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Hydrophilic</a:t>
                      </a: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pl-PL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core-shell</a:t>
                      </a: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pl-PL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emulsion</a:t>
                      </a: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electrospinning</a:t>
                      </a:r>
                      <a:endParaRPr kumimoji="0" lang="pl-PL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85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glutamate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169Da,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0,56n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  <a:endParaRPr kumimoji="0" lang="pl-PL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Methylene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Blue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320Da,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0,26nm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585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Neuron Growth Factor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13,4kDa,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4,9nm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Bovine Serum Albumin-FITC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66kDa,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4,65nm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85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Brain Derived Neurotrophic Factor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13,6kDa,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2,6n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112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Gadovist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MRI </a:t>
                      </a:r>
                      <a:r>
                        <a:rPr kumimoji="0" lang="pl-PL" sz="18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contrast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agent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605Da, r</a:t>
                      </a:r>
                      <a:r>
                        <a:rPr kumimoji="0" lang="pl-PL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0,8nm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323850" y="188913"/>
            <a:ext cx="8569325" cy="1152525"/>
          </a:xfrm>
          <a:prstGeom prst="rect">
            <a:avLst/>
          </a:prstGeom>
          <a:blipFill dpi="0" rotWithShape="1">
            <a:blip r:embed="rId2" cstate="print">
              <a:alphaModFix amt="32000"/>
            </a:blip>
            <a:srcRect/>
            <a:stretch>
              <a:fillRect/>
            </a:stretch>
          </a:blipFill>
          <a:ln w="25400"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770" tIns="44600" rIns="85770" bIns="44600" anchor="ctr"/>
          <a:lstStyle/>
          <a:p>
            <a:pPr algn="ctr">
              <a:spcBef>
                <a:spcPts val="24"/>
              </a:spcBef>
              <a:buSzPct val="45000"/>
              <a:tabLst>
                <a:tab pos="689877" algn="l"/>
                <a:tab pos="1379753" algn="l"/>
                <a:tab pos="2069630" algn="l"/>
                <a:tab pos="2759507" algn="l"/>
                <a:tab pos="3449384" algn="l"/>
                <a:tab pos="4139260" algn="l"/>
                <a:tab pos="4829137" algn="l"/>
                <a:tab pos="5519014" algn="l"/>
                <a:tab pos="6208890" algn="l"/>
                <a:tab pos="6898767" algn="l"/>
                <a:tab pos="7588644" algn="l"/>
                <a:tab pos="8278520" algn="l"/>
                <a:tab pos="8968397" algn="l"/>
                <a:tab pos="9658274" algn="l"/>
                <a:tab pos="10348151" algn="l"/>
                <a:tab pos="11038027" algn="l"/>
                <a:tab pos="11727904" algn="l"/>
                <a:tab pos="12417781" algn="l"/>
                <a:tab pos="13107657" algn="l"/>
                <a:tab pos="13797534" algn="l"/>
                <a:tab pos="14487411" algn="l"/>
                <a:tab pos="15177287" algn="l"/>
                <a:tab pos="15867164" algn="l"/>
                <a:tab pos="16557041" algn="l"/>
                <a:tab pos="17246918" algn="l"/>
                <a:tab pos="17936794" algn="l"/>
                <a:tab pos="18626671" algn="l"/>
                <a:tab pos="19316548" algn="l"/>
                <a:tab pos="20006424" algn="l"/>
                <a:tab pos="20696301" algn="l"/>
                <a:tab pos="21386178" algn="l"/>
                <a:tab pos="22076054" algn="l"/>
              </a:tabLst>
              <a:defRPr/>
            </a:pPr>
            <a:endParaRPr lang="en-US" sz="6300" b="1">
              <a:solidFill>
                <a:srgbClr val="000000"/>
              </a:solidFill>
            </a:endParaRPr>
          </a:p>
        </p:txBody>
      </p:sp>
      <p:sp>
        <p:nvSpPr>
          <p:cNvPr id="9219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>
              <a:defRPr/>
            </a:pPr>
            <a:r>
              <a:rPr lang="pl-PL" dirty="0" err="1" smtClean="0">
                <a:latin typeface="+mn-lt"/>
              </a:rPr>
              <a:t>External</a:t>
            </a:r>
            <a:r>
              <a:rPr lang="pl-PL" dirty="0" smtClean="0">
                <a:latin typeface="+mn-lt"/>
              </a:rPr>
              <a:t> Fluid Systems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23850" y="2051050"/>
          <a:ext cx="8496944" cy="2606040"/>
        </p:xfrm>
        <a:graphic>
          <a:graphicData uri="http://schemas.openxmlformats.org/drawingml/2006/table">
            <a:tbl>
              <a:tblPr/>
              <a:tblGrid>
                <a:gridCol w="4248472"/>
                <a:gridCol w="4248472"/>
              </a:tblGrid>
              <a:tr h="351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Target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Analog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98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Cerebrospinal Fluid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Volume exchange ≈ 3 times/day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PBS solution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At sink conditions (infinite medium)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85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Brain tissue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r>
                        <a:rPr kumimoji="0" lang="pl-PL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tracer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1,3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·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pl-PL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-11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m</a:t>
                      </a:r>
                      <a:r>
                        <a:rPr kumimoji="0" lang="pl-PL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pl-PL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elim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0,014 1/s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PVA – Borax hydrogel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r>
                        <a:rPr kumimoji="0" lang="pl-PL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rodB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= 6,3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· 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pl-PL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-11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m</a:t>
                      </a:r>
                      <a:r>
                        <a:rPr kumimoji="0" lang="pl-PL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315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pl-PL" sz="3200" dirty="0" err="1" smtClean="0">
                <a:latin typeface="Arial" charset="0"/>
              </a:rPr>
              <a:t>How</a:t>
            </a:r>
            <a:r>
              <a:rPr lang="pl-PL" sz="3200" dirty="0" smtClean="0">
                <a:latin typeface="Arial" charset="0"/>
              </a:rPr>
              <a:t> to </a:t>
            </a:r>
            <a:r>
              <a:rPr lang="pl-PL" sz="3200" dirty="0" err="1" smtClean="0">
                <a:latin typeface="Arial" charset="0"/>
              </a:rPr>
              <a:t>obtain</a:t>
            </a:r>
            <a:r>
              <a:rPr lang="pl-PL" sz="3200" dirty="0" smtClean="0">
                <a:latin typeface="Arial" charset="0"/>
              </a:rPr>
              <a:t> </a:t>
            </a:r>
            <a:r>
              <a:rPr lang="pl-PL" sz="3200" dirty="0" err="1" smtClean="0">
                <a:latin typeface="Arial" charset="0"/>
              </a:rPr>
              <a:t>optimal</a:t>
            </a:r>
            <a:r>
              <a:rPr lang="pl-PL" sz="3200" dirty="0" smtClean="0">
                <a:latin typeface="Arial" charset="0"/>
              </a:rPr>
              <a:t> release profile</a:t>
            </a:r>
            <a:r>
              <a:rPr lang="en-US" sz="3200" dirty="0" smtClean="0">
                <a:latin typeface="Arial" charset="0"/>
              </a:rPr>
              <a:t>?</a:t>
            </a:r>
            <a:endParaRPr lang="en-US" sz="3200" dirty="0" smtClean="0"/>
          </a:p>
        </p:txBody>
      </p:sp>
      <p:pic>
        <p:nvPicPr>
          <p:cNvPr id="13316" name="Obraz 12" descr="anim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573463"/>
            <a:ext cx="2928937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pole tekstowe 7"/>
          <p:cNvSpPr txBox="1">
            <a:spLocks noChangeArrowheads="1"/>
          </p:cNvSpPr>
          <p:nvPr/>
        </p:nvSpPr>
        <p:spPr bwMode="auto">
          <a:xfrm>
            <a:off x="4429124" y="6319838"/>
            <a:ext cx="4714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 smtClean="0"/>
              <a:t>Release profile of </a:t>
            </a:r>
            <a:r>
              <a:rPr lang="en-US" sz="1600" dirty="0" smtClean="0">
                <a:latin typeface="Symbol" pitchFamily="18" charset="2"/>
              </a:rPr>
              <a:t>a</a:t>
            </a:r>
            <a:r>
              <a:rPr lang="en-US" sz="1600" dirty="0" smtClean="0"/>
              <a:t>-to</a:t>
            </a:r>
            <a:r>
              <a:rPr lang="pl-PL" sz="1600" dirty="0" smtClean="0"/>
              <a:t>c</a:t>
            </a:r>
            <a:r>
              <a:rPr lang="en-US" sz="1600" dirty="0" smtClean="0"/>
              <a:t>o</a:t>
            </a:r>
            <a:r>
              <a:rPr lang="pl-PL" sz="1600" dirty="0" err="1" smtClean="0"/>
              <a:t>ph</a:t>
            </a:r>
            <a:r>
              <a:rPr lang="en-US" sz="1600" dirty="0" err="1" smtClean="0"/>
              <a:t>erol</a:t>
            </a:r>
            <a:r>
              <a:rPr lang="pl-PL" sz="1600" dirty="0" smtClean="0"/>
              <a:t> </a:t>
            </a:r>
            <a:r>
              <a:rPr lang="pl-PL" sz="1600" dirty="0" err="1" smtClean="0"/>
              <a:t>from</a:t>
            </a:r>
            <a:r>
              <a:rPr lang="pl-PL" sz="1600" dirty="0" smtClean="0"/>
              <a:t> </a:t>
            </a:r>
            <a:r>
              <a:rPr lang="en-US" sz="1600" dirty="0" smtClean="0"/>
              <a:t>PLCL</a:t>
            </a:r>
            <a:r>
              <a:rPr lang="pl-PL" sz="1600" dirty="0" smtClean="0"/>
              <a:t> fibers</a:t>
            </a:r>
            <a:endParaRPr lang="en-US" sz="1600" dirty="0"/>
          </a:p>
        </p:txBody>
      </p:sp>
      <p:sp>
        <p:nvSpPr>
          <p:cNvPr id="13319" name="pole tekstowe 9"/>
          <p:cNvSpPr txBox="1">
            <a:spLocks noChangeArrowheads="1"/>
          </p:cNvSpPr>
          <p:nvPr/>
        </p:nvSpPr>
        <p:spPr bwMode="auto">
          <a:xfrm>
            <a:off x="0" y="5949950"/>
            <a:ext cx="3851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dirty="0" err="1" smtClean="0"/>
              <a:t>Fluorescence</a:t>
            </a:r>
            <a:r>
              <a:rPr lang="pl-PL" sz="1600" dirty="0" smtClean="0"/>
              <a:t> </a:t>
            </a:r>
            <a:r>
              <a:rPr lang="pl-PL" sz="1600" dirty="0" err="1" smtClean="0"/>
              <a:t>microscopy</a:t>
            </a:r>
            <a:r>
              <a:rPr lang="pl-PL" sz="1600" dirty="0" smtClean="0"/>
              <a:t> of </a:t>
            </a:r>
            <a:r>
              <a:rPr lang="pl-PL" sz="1600" dirty="0" err="1" smtClean="0"/>
              <a:t>encapsulated</a:t>
            </a:r>
            <a:r>
              <a:rPr lang="pl-PL" sz="1600" dirty="0" smtClean="0"/>
              <a:t> Rhodamine B</a:t>
            </a:r>
            <a:endParaRPr lang="en-US" sz="1600" dirty="0"/>
          </a:p>
        </p:txBody>
      </p:sp>
      <p:sp>
        <p:nvSpPr>
          <p:cNvPr id="7176" name="Text Box 12"/>
          <p:cNvSpPr txBox="1">
            <a:spLocks noChangeArrowheads="1"/>
          </p:cNvSpPr>
          <p:nvPr/>
        </p:nvSpPr>
        <p:spPr bwMode="auto">
          <a:xfrm>
            <a:off x="285720" y="1214422"/>
            <a:ext cx="8572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100" dirty="0" smtClean="0">
                <a:latin typeface="+mn-lt"/>
              </a:rPr>
              <a:t> Selecting desired drug-polymer configuration</a:t>
            </a:r>
          </a:p>
          <a:p>
            <a:pPr marL="177800" indent="-177800">
              <a:buFontTx/>
              <a:buChar char="•"/>
              <a:defRPr/>
            </a:pPr>
            <a:r>
              <a:rPr lang="en-US" sz="2100" dirty="0" smtClean="0">
                <a:latin typeface="+mn-lt"/>
              </a:rPr>
              <a:t>Selecting optimal material structure (porosity, multilayer) </a:t>
            </a:r>
          </a:p>
          <a:p>
            <a:pPr>
              <a:buFontTx/>
              <a:buChar char="•"/>
              <a:defRPr/>
            </a:pPr>
            <a:r>
              <a:rPr lang="en-US" sz="2100" dirty="0" smtClean="0">
                <a:latin typeface="+mn-lt"/>
              </a:rPr>
              <a:t> Verifying release profiles for „analog system” and targeted one </a:t>
            </a:r>
          </a:p>
          <a:p>
            <a:pPr>
              <a:buFontTx/>
              <a:buChar char="•"/>
              <a:defRPr/>
            </a:pPr>
            <a:r>
              <a:rPr lang="en-US" sz="2100" dirty="0" smtClean="0">
                <a:latin typeface="+mn-lt"/>
              </a:rPr>
              <a:t> Modeling, verifying and validating models</a:t>
            </a:r>
            <a:endParaRPr lang="en-US" sz="2100" dirty="0">
              <a:latin typeface="+mn-lt"/>
            </a:endParaRP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1000100" y="3000372"/>
            <a:ext cx="1535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smtClean="0">
                <a:latin typeface="+mn-lt"/>
              </a:rPr>
              <a:t>Analog system</a:t>
            </a:r>
            <a:endParaRPr lang="pl-PL" dirty="0">
              <a:latin typeface="+mn-lt"/>
            </a:endParaRPr>
          </a:p>
        </p:txBody>
      </p:sp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795963" y="2997200"/>
            <a:ext cx="1701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err="1" smtClean="0">
                <a:latin typeface="+mn-lt"/>
              </a:rPr>
              <a:t>Targeted</a:t>
            </a:r>
            <a:r>
              <a:rPr lang="pl-PL" dirty="0" smtClean="0">
                <a:latin typeface="+mn-lt"/>
              </a:rPr>
              <a:t> system</a:t>
            </a:r>
            <a:endParaRPr lang="en-US" dirty="0">
              <a:latin typeface="+mn-lt"/>
            </a:endParaRPr>
          </a:p>
        </p:txBody>
      </p:sp>
      <p:graphicFrame>
        <p:nvGraphicFramePr>
          <p:cNvPr id="13" name="Wykres 12"/>
          <p:cNvGraphicFramePr/>
          <p:nvPr/>
        </p:nvGraphicFramePr>
        <p:xfrm>
          <a:off x="4486914" y="3296572"/>
          <a:ext cx="4457086" cy="294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Strzałka w dół 10"/>
          <p:cNvSpPr/>
          <p:nvPr/>
        </p:nvSpPr>
        <p:spPr>
          <a:xfrm>
            <a:off x="8143900" y="4929198"/>
            <a:ext cx="285752" cy="5000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7786710" y="4500570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22 </a:t>
            </a:r>
            <a:r>
              <a:rPr lang="pl-PL" dirty="0" err="1" smtClean="0">
                <a:solidFill>
                  <a:srgbClr val="FF0000"/>
                </a:solidFill>
              </a:rPr>
              <a:t>days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6" descr="core she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140937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285860"/>
            <a:ext cx="8229600" cy="1828800"/>
          </a:xfrm>
        </p:spPr>
        <p:txBody>
          <a:bodyPr/>
          <a:lstStyle/>
          <a:p>
            <a:r>
              <a:rPr lang="pl-PL" dirty="0" smtClean="0"/>
              <a:t>Solid fibers </a:t>
            </a:r>
            <a:r>
              <a:rPr lang="en-US" dirty="0" smtClean="0"/>
              <a:t>(</a:t>
            </a:r>
            <a:r>
              <a:rPr lang="pl-PL" dirty="0" smtClean="0"/>
              <a:t>lipophilic </a:t>
            </a:r>
            <a:r>
              <a:rPr lang="pl-PL" dirty="0" err="1" smtClean="0"/>
              <a:t>drugs</a:t>
            </a:r>
            <a:r>
              <a:rPr lang="en-US" dirty="0" smtClean="0"/>
              <a:t>)</a:t>
            </a:r>
          </a:p>
          <a:p>
            <a:r>
              <a:rPr lang="pl-PL" dirty="0" err="1" smtClean="0"/>
              <a:t>Emulsions</a:t>
            </a:r>
            <a:r>
              <a:rPr lang="pl-PL" dirty="0" smtClean="0"/>
              <a:t> </a:t>
            </a:r>
            <a:r>
              <a:rPr lang="en-US" dirty="0" smtClean="0"/>
              <a:t>(</a:t>
            </a:r>
            <a:r>
              <a:rPr lang="pl-PL" dirty="0" err="1" smtClean="0"/>
              <a:t>hydrophilic</a:t>
            </a:r>
            <a:r>
              <a:rPr lang="pl-PL" dirty="0" smtClean="0"/>
              <a:t> </a:t>
            </a:r>
            <a:r>
              <a:rPr lang="pl-PL" dirty="0" err="1" smtClean="0"/>
              <a:t>drugs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Core-shell (</a:t>
            </a:r>
            <a:r>
              <a:rPr lang="pl-PL" dirty="0" err="1" smtClean="0"/>
              <a:t>hydrophilic</a:t>
            </a:r>
            <a:r>
              <a:rPr lang="en-US" dirty="0" smtClean="0"/>
              <a:t>, </a:t>
            </a:r>
            <a:r>
              <a:rPr lang="pl-PL" dirty="0" smtClean="0"/>
              <a:t>lipophilic )</a:t>
            </a:r>
            <a:endParaRPr lang="en-US" dirty="0" smtClean="0"/>
          </a:p>
        </p:txBody>
      </p:sp>
      <p:sp>
        <p:nvSpPr>
          <p:cNvPr id="1536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pl-PL" sz="4000" dirty="0" err="1" smtClean="0"/>
              <a:t>Drug</a:t>
            </a:r>
            <a:r>
              <a:rPr lang="pl-PL" sz="4000" dirty="0" smtClean="0"/>
              <a:t> </a:t>
            </a:r>
            <a:r>
              <a:rPr lang="pl-PL" sz="4000" dirty="0" err="1" smtClean="0"/>
              <a:t>encapsulation</a:t>
            </a:r>
            <a:r>
              <a:rPr lang="pl-PL" sz="4000" dirty="0" smtClean="0"/>
              <a:t> </a:t>
            </a:r>
            <a:r>
              <a:rPr lang="pl-PL" sz="4000" dirty="0" err="1" smtClean="0"/>
              <a:t>methods</a:t>
            </a:r>
            <a:endParaRPr lang="en-US" sz="4000" dirty="0" smtClean="0"/>
          </a:p>
        </p:txBody>
      </p:sp>
      <p:pic>
        <p:nvPicPr>
          <p:cNvPr id="15365" name="Picture 7" descr="M:\Work\home3-work\Photos\Mikroskop konfokalny\wlokna\PN137\Image060Snapshot1_ch00.tif"/>
          <p:cNvPicPr>
            <a:picLocks noChangeAspect="1" noChangeArrowheads="1"/>
          </p:cNvPicPr>
          <p:nvPr/>
        </p:nvPicPr>
        <p:blipFill>
          <a:blip r:embed="rId4" cstate="print">
            <a:lum bright="38000"/>
          </a:blip>
          <a:srcRect/>
          <a:stretch>
            <a:fillRect/>
          </a:stretch>
        </p:blipFill>
        <p:spPr bwMode="auto">
          <a:xfrm>
            <a:off x="1043608" y="3789040"/>
            <a:ext cx="2578324" cy="257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pole tekstowe 9"/>
          <p:cNvSpPr txBox="1">
            <a:spLocks noChangeArrowheads="1"/>
          </p:cNvSpPr>
          <p:nvPr/>
        </p:nvSpPr>
        <p:spPr bwMode="auto">
          <a:xfrm>
            <a:off x="215893" y="6396038"/>
            <a:ext cx="3355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dirty="0" smtClean="0"/>
              <a:t>Rhodamine B </a:t>
            </a:r>
            <a:r>
              <a:rPr lang="pl-PL" sz="1200" dirty="0" err="1" smtClean="0"/>
              <a:t>loaded</a:t>
            </a:r>
            <a:r>
              <a:rPr lang="pl-PL" sz="1200" dirty="0" smtClean="0"/>
              <a:t> </a:t>
            </a:r>
            <a:r>
              <a:rPr lang="pl-PL" sz="1200" dirty="0" err="1" smtClean="0"/>
              <a:t>core</a:t>
            </a:r>
            <a:r>
              <a:rPr lang="pl-PL" sz="1200" dirty="0" smtClean="0"/>
              <a:t> </a:t>
            </a:r>
            <a:r>
              <a:rPr lang="pl-PL" sz="1200" dirty="0" err="1" smtClean="0"/>
              <a:t>in</a:t>
            </a:r>
            <a:r>
              <a:rPr lang="pl-PL" sz="1200" dirty="0" smtClean="0"/>
              <a:t> PLCL </a:t>
            </a:r>
            <a:r>
              <a:rPr lang="pl-PL" sz="1200" dirty="0" err="1" smtClean="0"/>
              <a:t>shell</a:t>
            </a:r>
            <a:endParaRPr lang="pl-PL" sz="1200" dirty="0" smtClean="0"/>
          </a:p>
          <a:p>
            <a:r>
              <a:rPr lang="pl-PL" sz="1200" dirty="0" err="1" smtClean="0"/>
              <a:t>Confocal</a:t>
            </a:r>
            <a:r>
              <a:rPr lang="pl-PL" sz="1200" dirty="0" smtClean="0"/>
              <a:t> </a:t>
            </a:r>
            <a:r>
              <a:rPr lang="pl-PL" sz="1200" dirty="0" err="1" smtClean="0"/>
              <a:t>microscopy</a:t>
            </a:r>
            <a:endParaRPr lang="pl-PL" sz="1200" dirty="0"/>
          </a:p>
        </p:txBody>
      </p:sp>
      <p:pic>
        <p:nvPicPr>
          <p:cNvPr id="15367" name="Picture 9" descr="G:\Work\home3-work\Photos\Mikroskopia optyczna\TC296\emulsja-4-fluoresceina-50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19" y="1357298"/>
            <a:ext cx="242887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pole tekstowe 9"/>
          <p:cNvSpPr txBox="1">
            <a:spLocks noChangeArrowheads="1"/>
          </p:cNvSpPr>
          <p:nvPr/>
        </p:nvSpPr>
        <p:spPr bwMode="auto">
          <a:xfrm>
            <a:off x="5580095" y="3286124"/>
            <a:ext cx="3635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dirty="0" smtClean="0"/>
              <a:t>W/O </a:t>
            </a:r>
            <a:r>
              <a:rPr lang="pl-PL" sz="1200" dirty="0" err="1" smtClean="0"/>
              <a:t>emulsion</a:t>
            </a:r>
            <a:r>
              <a:rPr lang="pl-PL" sz="1200" dirty="0" smtClean="0"/>
              <a:t> </a:t>
            </a:r>
            <a:r>
              <a:rPr lang="pl-PL" sz="1200" dirty="0" err="1" smtClean="0"/>
              <a:t>from</a:t>
            </a:r>
            <a:r>
              <a:rPr lang="pl-PL" sz="1200" dirty="0" smtClean="0"/>
              <a:t>  fluoresceine </a:t>
            </a:r>
            <a:r>
              <a:rPr lang="pl-PL" sz="1200" dirty="0" err="1" smtClean="0"/>
              <a:t>in</a:t>
            </a:r>
            <a:r>
              <a:rPr lang="pl-PL" sz="1200" dirty="0" smtClean="0"/>
              <a:t> PLCL </a:t>
            </a:r>
            <a:r>
              <a:rPr lang="pl-PL" sz="1200" dirty="0" err="1" smtClean="0"/>
              <a:t>solution</a:t>
            </a:r>
            <a:endParaRPr lang="pl-PL" sz="1200" dirty="0"/>
          </a:p>
        </p:txBody>
      </p:sp>
      <p:pic>
        <p:nvPicPr>
          <p:cNvPr id="15369" name="Picture 10" descr="G:\Work\home3-work\Photos\Mikroskopia optyczna\TC296\wlokna-19-fluoresceina-100x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4544" y="3843359"/>
            <a:ext cx="34480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pole tekstowe 9"/>
          <p:cNvSpPr txBox="1">
            <a:spLocks noChangeArrowheads="1"/>
          </p:cNvSpPr>
          <p:nvPr/>
        </p:nvSpPr>
        <p:spPr bwMode="auto">
          <a:xfrm>
            <a:off x="4714876" y="6429396"/>
            <a:ext cx="44291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 smtClean="0"/>
              <a:t>Nanofibers </a:t>
            </a:r>
            <a:r>
              <a:rPr lang="pl-PL" sz="1600" dirty="0" err="1" smtClean="0"/>
              <a:t>made</a:t>
            </a:r>
            <a:r>
              <a:rPr lang="pl-PL" sz="1600" dirty="0" smtClean="0"/>
              <a:t> by </a:t>
            </a:r>
            <a:r>
              <a:rPr lang="pl-PL" sz="1600" dirty="0" err="1" smtClean="0"/>
              <a:t>emulsion</a:t>
            </a:r>
            <a:r>
              <a:rPr lang="pl-PL" sz="1600" dirty="0" smtClean="0"/>
              <a:t> electrospinning</a:t>
            </a:r>
            <a:endParaRPr lang="pl-PL" sz="1600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29</a:t>
            </a:fld>
            <a:endParaRPr lang="pl-PL" dirty="0"/>
          </a:p>
        </p:txBody>
      </p:sp>
      <p:pic>
        <p:nvPicPr>
          <p:cNvPr id="13" name="Picture 4" descr="D:\Dropbox\IPPT\Electrospinning Tissue Engineering Drug Delivery Systems\SEM\PN147-Core-shell\PN 147-D - 5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8480" y="3071810"/>
            <a:ext cx="3732214" cy="279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0" y="2420888"/>
            <a:ext cx="8255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 eaLnBrk="0" hangingPunct="0">
              <a:spcBef>
                <a:spcPct val="50000"/>
              </a:spcBef>
              <a:buClr>
                <a:srgbClr val="66FF33"/>
              </a:buClr>
              <a:buFont typeface="Wingdings" pitchFamily="2" charset="2"/>
              <a:buNone/>
            </a:pPr>
            <a:endParaRPr lang="en-GB" sz="2400" b="1" dirty="0"/>
          </a:p>
          <a:p>
            <a:pPr marL="914400" lvl="1" indent="-457200" eaLnBrk="0" hangingPunct="0">
              <a:spcBef>
                <a:spcPct val="50000"/>
              </a:spcBef>
              <a:buClr>
                <a:srgbClr val="66FF33"/>
              </a:buClr>
              <a:buFont typeface="Wingdings" pitchFamily="2" charset="2"/>
              <a:buChar char="Ø"/>
            </a:pPr>
            <a:r>
              <a:rPr lang="en-GB" sz="2400" b="1" dirty="0"/>
              <a:t>Reduction of characteristic dimension -&gt; </a:t>
            </a:r>
            <a:r>
              <a:rPr lang="en-GB" sz="2400" b="1" dirty="0" err="1"/>
              <a:t>nano</a:t>
            </a:r>
            <a:r>
              <a:rPr lang="en-GB" sz="2400" b="1" dirty="0"/>
              <a:t>-biotechnology, tissue engineering, drug delivery</a:t>
            </a:r>
          </a:p>
          <a:p>
            <a:pPr marL="914400" lvl="1" indent="-457200" eaLnBrk="0" hangingPunct="0">
              <a:spcBef>
                <a:spcPct val="50000"/>
              </a:spcBef>
              <a:buClr>
                <a:srgbClr val="66FF33"/>
              </a:buClr>
              <a:buFont typeface="Wingdings" pitchFamily="2" charset="2"/>
              <a:buChar char="Ø"/>
            </a:pPr>
            <a:r>
              <a:rPr lang="en-GB" sz="2400" b="1" dirty="0"/>
              <a:t>Bio-active fibres: catalysis of tissue cells growth</a:t>
            </a:r>
          </a:p>
          <a:p>
            <a:pPr marL="914400" lvl="1" indent="-457200" eaLnBrk="0" hangingPunct="0">
              <a:spcBef>
                <a:spcPct val="50000"/>
              </a:spcBef>
              <a:buClr>
                <a:srgbClr val="66FF33"/>
              </a:buClr>
              <a:buFont typeface="Wingdings" pitchFamily="2" charset="2"/>
              <a:buChar char="Ø"/>
            </a:pPr>
            <a:r>
              <a:rPr lang="en-GB" sz="2400" b="1" dirty="0"/>
              <a:t>Mechanical properties improvement -&gt; new materials, composite materials, co-fibres of metal-polymer, </a:t>
            </a:r>
            <a:r>
              <a:rPr lang="en-GB" sz="2400" b="1" dirty="0" err="1"/>
              <a:t>nano</a:t>
            </a:r>
            <a:r>
              <a:rPr lang="en-GB" sz="2400" b="1" dirty="0"/>
              <a:t> tubes</a:t>
            </a:r>
          </a:p>
        </p:txBody>
      </p:sp>
      <p:sp>
        <p:nvSpPr>
          <p:cNvPr id="113667" name="WordArt 3"/>
          <p:cNvSpPr>
            <a:spLocks noChangeArrowheads="1" noChangeShapeType="1" noTextEdit="1"/>
          </p:cNvSpPr>
          <p:nvPr/>
        </p:nvSpPr>
        <p:spPr bwMode="auto">
          <a:xfrm>
            <a:off x="900113" y="1052513"/>
            <a:ext cx="511492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Impact"/>
              </a:rPr>
              <a:t>NANOFIBRES</a:t>
            </a:r>
          </a:p>
        </p:txBody>
      </p:sp>
      <p:pic>
        <p:nvPicPr>
          <p:cNvPr id="113669" name="Picture 5" descr="biofib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50" y="0"/>
            <a:ext cx="1301750" cy="2133600"/>
          </a:xfrm>
          <a:prstGeom prst="rect">
            <a:avLst/>
          </a:prstGeom>
          <a:noFill/>
        </p:spPr>
      </p:pic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50825" y="188913"/>
            <a:ext cx="69850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3200" b="1" dirty="0" smtClean="0">
                <a:solidFill>
                  <a:srgbClr val="00FFFF"/>
                </a:solidFill>
                <a:cs typeface="Arial" pitchFamily="34" charset="0"/>
              </a:rPr>
              <a:t>Electrospinning </a:t>
            </a:r>
            <a:r>
              <a:rPr lang="en-GB" sz="3200" b="1" dirty="0">
                <a:solidFill>
                  <a:srgbClr val="00FFFF"/>
                </a:solidFill>
                <a:cs typeface="Arial" pitchFamily="34" charset="0"/>
              </a:rPr>
              <a:t>of</a:t>
            </a:r>
            <a:endParaRPr lang="en-GB" sz="3200" dirty="0">
              <a:solidFill>
                <a:srgbClr val="00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106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 err="1">
                <a:latin typeface="Arial" pitchFamily="34" charset="0"/>
              </a:rPr>
              <a:t>Drug</a:t>
            </a:r>
            <a:r>
              <a:rPr lang="pl-PL" sz="3200" b="1" dirty="0">
                <a:latin typeface="Arial" pitchFamily="34" charset="0"/>
              </a:rPr>
              <a:t> </a:t>
            </a:r>
            <a:r>
              <a:rPr lang="pl-PL" sz="3200" b="1" dirty="0" err="1">
                <a:latin typeface="Arial" pitchFamily="34" charset="0"/>
              </a:rPr>
              <a:t>Delivery</a:t>
            </a:r>
            <a:r>
              <a:rPr lang="pl-PL" sz="3200" b="1" dirty="0">
                <a:latin typeface="Arial" pitchFamily="34" charset="0"/>
              </a:rPr>
              <a:t> Systems</a:t>
            </a:r>
          </a:p>
          <a:p>
            <a:pPr algn="ctr">
              <a:lnSpc>
                <a:spcPct val="93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 err="1">
                <a:latin typeface="Arial" pitchFamily="34" charset="0"/>
              </a:rPr>
              <a:t>Emulsion</a:t>
            </a:r>
            <a:r>
              <a:rPr lang="pl-PL" b="1" dirty="0">
                <a:latin typeface="Arial" pitchFamily="34" charset="0"/>
              </a:rPr>
              <a:t> </a:t>
            </a:r>
            <a:r>
              <a:rPr lang="pl-PL" b="1" dirty="0" err="1">
                <a:latin typeface="Arial" pitchFamily="34" charset="0"/>
              </a:rPr>
              <a:t>electrospun</a:t>
            </a:r>
            <a:r>
              <a:rPr lang="pl-PL" b="1" dirty="0">
                <a:latin typeface="Arial" pitchFamily="34" charset="0"/>
              </a:rPr>
              <a:t> </a:t>
            </a:r>
            <a:r>
              <a:rPr lang="pl-PL" b="1" dirty="0" err="1">
                <a:latin typeface="Arial" pitchFamily="34" charset="0"/>
              </a:rPr>
              <a:t>membranes</a:t>
            </a:r>
            <a:endParaRPr lang="en-GB" b="1" dirty="0">
              <a:latin typeface="Arial" pitchFamily="34" charset="0"/>
            </a:endParaRPr>
          </a:p>
        </p:txBody>
      </p:sp>
      <p:pic>
        <p:nvPicPr>
          <p:cNvPr id="22531" name="Obraz 7" descr="Pn 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711450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AutoShape 3"/>
          <p:cNvSpPr>
            <a:spLocks noChangeArrowheads="1"/>
          </p:cNvSpPr>
          <p:nvPr/>
        </p:nvSpPr>
        <p:spPr bwMode="auto">
          <a:xfrm>
            <a:off x="3175" y="1812925"/>
            <a:ext cx="9140825" cy="866775"/>
          </a:xfrm>
          <a:prstGeom prst="roundRect">
            <a:avLst>
              <a:gd name="adj" fmla="val 28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buClr>
                <a:srgbClr val="FF0000"/>
              </a:buClr>
              <a:buSzPct val="100000"/>
              <a:tabLst>
                <a:tab pos="349250" algn="l"/>
                <a:tab pos="796925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</a:tabLst>
            </a:pPr>
            <a:r>
              <a:rPr lang="pl-PL" sz="1800" b="1" dirty="0">
                <a:latin typeface="Arial" pitchFamily="34" charset="0"/>
              </a:rPr>
              <a:t>- Applied </a:t>
            </a:r>
            <a:r>
              <a:rPr lang="pl-PL" sz="1800" b="1" dirty="0" err="1">
                <a:latin typeface="Arial" pitchFamily="34" charset="0"/>
              </a:rPr>
              <a:t>polymers</a:t>
            </a:r>
            <a:r>
              <a:rPr lang="pl-PL" sz="1800" b="1" dirty="0">
                <a:latin typeface="Arial" pitchFamily="34" charset="0"/>
              </a:rPr>
              <a:t>: PCL, PLCL, PLLA</a:t>
            </a:r>
            <a:br>
              <a:rPr lang="pl-PL" sz="1800" b="1" dirty="0">
                <a:latin typeface="Arial" pitchFamily="34" charset="0"/>
              </a:rPr>
            </a:br>
            <a:endParaRPr lang="pl-PL" sz="1800" b="1" dirty="0">
              <a:latin typeface="Arial" pitchFamily="34" charset="0"/>
            </a:endParaRPr>
          </a:p>
          <a:p>
            <a:pPr>
              <a:lnSpc>
                <a:spcPct val="93000"/>
              </a:lnSpc>
              <a:buClr>
                <a:srgbClr val="FF0000"/>
              </a:buClr>
              <a:buSzPct val="100000"/>
              <a:tabLst>
                <a:tab pos="349250" algn="l"/>
                <a:tab pos="796925" algn="l"/>
                <a:tab pos="1246188" algn="l"/>
                <a:tab pos="1695450" algn="l"/>
                <a:tab pos="2144713" algn="l"/>
                <a:tab pos="2593975" algn="l"/>
                <a:tab pos="3043238" algn="l"/>
                <a:tab pos="3492500" algn="l"/>
                <a:tab pos="3941763" algn="l"/>
                <a:tab pos="4391025" algn="l"/>
                <a:tab pos="4840288" algn="l"/>
                <a:tab pos="5289550" algn="l"/>
                <a:tab pos="5738813" algn="l"/>
                <a:tab pos="6188075" algn="l"/>
                <a:tab pos="6637338" algn="l"/>
                <a:tab pos="7086600" algn="l"/>
                <a:tab pos="7535863" algn="l"/>
                <a:tab pos="7985125" algn="l"/>
                <a:tab pos="8434388" algn="l"/>
                <a:tab pos="8883650" algn="l"/>
                <a:tab pos="9332913" algn="l"/>
              </a:tabLst>
            </a:pPr>
            <a:r>
              <a:rPr lang="pl-PL" sz="1800" b="1" dirty="0">
                <a:latin typeface="Arial" pitchFamily="34" charset="0"/>
              </a:rPr>
              <a:t>- </a:t>
            </a:r>
            <a:r>
              <a:rPr lang="pl-PL" sz="1800" b="1" dirty="0" err="1">
                <a:latin typeface="Arial" pitchFamily="34" charset="0"/>
              </a:rPr>
              <a:t>Fibers</a:t>
            </a:r>
            <a:r>
              <a:rPr lang="pl-PL" sz="1800" b="1" dirty="0">
                <a:latin typeface="Arial" pitchFamily="34" charset="0"/>
              </a:rPr>
              <a:t> </a:t>
            </a:r>
            <a:r>
              <a:rPr lang="pl-PL" sz="1800" b="1" dirty="0" err="1">
                <a:latin typeface="Arial" pitchFamily="34" charset="0"/>
              </a:rPr>
              <a:t>with</a:t>
            </a:r>
            <a:r>
              <a:rPr lang="pl-PL" sz="1800" b="1" dirty="0">
                <a:latin typeface="Arial" pitchFamily="34" charset="0"/>
              </a:rPr>
              <a:t> „</a:t>
            </a:r>
            <a:r>
              <a:rPr lang="pl-PL" sz="1800" b="1" dirty="0" err="1">
                <a:latin typeface="Arial" pitchFamily="34" charset="0"/>
              </a:rPr>
              <a:t>beads</a:t>
            </a:r>
            <a:r>
              <a:rPr lang="pl-PL" sz="1800" b="1" dirty="0">
                <a:latin typeface="Arial" pitchFamily="34" charset="0"/>
              </a:rPr>
              <a:t>” </a:t>
            </a:r>
            <a:r>
              <a:rPr lang="pl-PL" sz="1800" b="1" dirty="0" err="1">
                <a:latin typeface="Arial" pitchFamily="34" charset="0"/>
              </a:rPr>
              <a:t>containing</a:t>
            </a:r>
            <a:r>
              <a:rPr lang="pl-PL" sz="1800" b="1" dirty="0">
                <a:latin typeface="Arial" pitchFamily="34" charset="0"/>
              </a:rPr>
              <a:t> </a:t>
            </a:r>
            <a:r>
              <a:rPr lang="pl-PL" sz="1800" b="1" dirty="0" err="1">
                <a:latin typeface="Arial" pitchFamily="34" charset="0"/>
              </a:rPr>
              <a:t>drug</a:t>
            </a:r>
            <a:r>
              <a:rPr lang="pl-PL" sz="1800" b="1" dirty="0">
                <a:latin typeface="Arial" pitchFamily="34" charset="0"/>
              </a:rPr>
              <a:t> </a:t>
            </a:r>
            <a:r>
              <a:rPr lang="pl-PL" sz="1800" b="1" dirty="0" err="1">
                <a:latin typeface="Arial" pitchFamily="34" charset="0"/>
              </a:rPr>
              <a:t>or</a:t>
            </a:r>
            <a:r>
              <a:rPr lang="pl-PL" sz="1800" b="1" dirty="0">
                <a:latin typeface="Arial" pitchFamily="34" charset="0"/>
              </a:rPr>
              <a:t> model </a:t>
            </a:r>
            <a:r>
              <a:rPr lang="pl-PL" sz="1800" b="1" dirty="0" err="1">
                <a:latin typeface="Arial" pitchFamily="34" charset="0"/>
              </a:rPr>
              <a:t>dye</a:t>
            </a:r>
            <a:endParaRPr lang="en-GB" sz="1800" b="1" dirty="0">
              <a:latin typeface="Arial" pitchFamily="34" charset="0"/>
            </a:endParaRPr>
          </a:p>
        </p:txBody>
      </p:sp>
      <p:pic>
        <p:nvPicPr>
          <p:cNvPr id="22533" name="Picture 7" descr="pn27_50x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711450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323528" y="188640"/>
            <a:ext cx="8569325" cy="1152525"/>
          </a:xfrm>
          <a:prstGeom prst="rect">
            <a:avLst/>
          </a:prstGeom>
          <a:blipFill dpi="0" rotWithShape="1">
            <a:blip r:embed="rId2" cstate="print">
              <a:alphaModFix amt="32000"/>
            </a:blip>
            <a:srcRect/>
            <a:stretch>
              <a:fillRect/>
            </a:stretch>
          </a:blipFill>
          <a:ln w="25400"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770" tIns="44600" rIns="85770" bIns="44600" anchor="ctr"/>
          <a:lstStyle/>
          <a:p>
            <a:pPr algn="ctr">
              <a:spcBef>
                <a:spcPts val="24"/>
              </a:spcBef>
              <a:buSzPct val="45000"/>
              <a:tabLst>
                <a:tab pos="689877" algn="l"/>
                <a:tab pos="1379753" algn="l"/>
                <a:tab pos="2069630" algn="l"/>
                <a:tab pos="2759507" algn="l"/>
                <a:tab pos="3449384" algn="l"/>
                <a:tab pos="4139260" algn="l"/>
                <a:tab pos="4829137" algn="l"/>
                <a:tab pos="5519014" algn="l"/>
                <a:tab pos="6208890" algn="l"/>
                <a:tab pos="6898767" algn="l"/>
                <a:tab pos="7588644" algn="l"/>
                <a:tab pos="8278520" algn="l"/>
                <a:tab pos="8968397" algn="l"/>
                <a:tab pos="9658274" algn="l"/>
                <a:tab pos="10348151" algn="l"/>
                <a:tab pos="11038027" algn="l"/>
                <a:tab pos="11727904" algn="l"/>
                <a:tab pos="12417781" algn="l"/>
                <a:tab pos="13107657" algn="l"/>
                <a:tab pos="13797534" algn="l"/>
                <a:tab pos="14487411" algn="l"/>
                <a:tab pos="15177287" algn="l"/>
                <a:tab pos="15867164" algn="l"/>
                <a:tab pos="16557041" algn="l"/>
                <a:tab pos="17246918" algn="l"/>
                <a:tab pos="17936794" algn="l"/>
                <a:tab pos="18626671" algn="l"/>
                <a:tab pos="19316548" algn="l"/>
                <a:tab pos="20006424" algn="l"/>
                <a:tab pos="20696301" algn="l"/>
                <a:tab pos="21386178" algn="l"/>
                <a:tab pos="22076054" algn="l"/>
              </a:tabLst>
              <a:defRPr/>
            </a:pPr>
            <a:endParaRPr lang="en-US" sz="6300" b="1">
              <a:solidFill>
                <a:srgbClr val="000000"/>
              </a:solidFill>
            </a:endParaRPr>
          </a:p>
        </p:txBody>
      </p:sp>
      <p:sp>
        <p:nvSpPr>
          <p:cNvPr id="11268" name="Tytuł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7829550" cy="1096962"/>
          </a:xfrm>
        </p:spPr>
        <p:txBody>
          <a:bodyPr/>
          <a:lstStyle/>
          <a:p>
            <a:r>
              <a:rPr lang="en-US" sz="4000" dirty="0" smtClean="0"/>
              <a:t>Macroscopic encapsulation</a:t>
            </a:r>
          </a:p>
        </p:txBody>
      </p:sp>
      <p:pic>
        <p:nvPicPr>
          <p:cNvPr id="11269" name="Picture 8" descr="M:\Work\home3-work\Photos\Mikroskopia optyczna\grubosc materialow\Po obrob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728963" cy="20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pole tekstowe 10"/>
          <p:cNvSpPr txBox="1">
            <a:spLocks noChangeArrowheads="1"/>
          </p:cNvSpPr>
          <p:nvPr/>
        </p:nvSpPr>
        <p:spPr bwMode="auto">
          <a:xfrm>
            <a:off x="179512" y="5949280"/>
            <a:ext cx="4430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dirty="0"/>
              <a:t>Sandwich </a:t>
            </a:r>
            <a:r>
              <a:rPr lang="pl-PL" sz="2000" dirty="0" err="1"/>
              <a:t>membrane</a:t>
            </a:r>
            <a:r>
              <a:rPr lang="pl-PL" sz="2000" dirty="0"/>
              <a:t>– </a:t>
            </a:r>
            <a:r>
              <a:rPr lang="pl-PL" sz="2000" dirty="0" err="1"/>
              <a:t>middle</a:t>
            </a:r>
            <a:r>
              <a:rPr lang="pl-PL" sz="2000" dirty="0"/>
              <a:t> </a:t>
            </a:r>
            <a:r>
              <a:rPr lang="pl-PL" sz="2000" dirty="0" err="1"/>
              <a:t>layer</a:t>
            </a:r>
            <a:r>
              <a:rPr lang="pl-PL" sz="2000" dirty="0"/>
              <a:t> </a:t>
            </a:r>
            <a:r>
              <a:rPr lang="pl-PL" sz="2000" dirty="0" err="1"/>
              <a:t>loaded</a:t>
            </a:r>
            <a:r>
              <a:rPr lang="pl-PL" sz="2000" dirty="0"/>
              <a:t> </a:t>
            </a:r>
            <a:r>
              <a:rPr lang="pl-PL" sz="2000" dirty="0" err="1"/>
              <a:t>with</a:t>
            </a:r>
            <a:r>
              <a:rPr lang="pl-PL" sz="2000" dirty="0"/>
              <a:t> </a:t>
            </a:r>
            <a:r>
              <a:rPr lang="pl-PL" sz="2000" dirty="0" err="1"/>
              <a:t>Rhodamine</a:t>
            </a:r>
            <a:r>
              <a:rPr lang="pl-PL" sz="2000" dirty="0"/>
              <a:t> B</a:t>
            </a:r>
          </a:p>
        </p:txBody>
      </p:sp>
      <p:pic>
        <p:nvPicPr>
          <p:cNvPr id="11271" name="Picture 8" descr="G:\Work\home3-work\Photos\Skaningowy Mikroskop Elektronowy\TC307\TC 307 A - 00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16230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pole tekstowe 10"/>
          <p:cNvSpPr txBox="1">
            <a:spLocks noChangeArrowheads="1"/>
          </p:cNvSpPr>
          <p:nvPr/>
        </p:nvSpPr>
        <p:spPr bwMode="auto">
          <a:xfrm>
            <a:off x="5220072" y="6165304"/>
            <a:ext cx="360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 err="1"/>
              <a:t>Aligned</a:t>
            </a:r>
            <a:r>
              <a:rPr lang="pl-PL" sz="2000" dirty="0"/>
              <a:t> PLCL </a:t>
            </a:r>
            <a:r>
              <a:rPr lang="pl-PL" sz="2000" dirty="0" err="1"/>
              <a:t>nanofibers</a:t>
            </a:r>
            <a:endParaRPr lang="pl-PL" sz="2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83568" y="177281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 smtClean="0"/>
              <a:t>Sandwich membrane multilayer </a:t>
            </a:r>
          </a:p>
          <a:p>
            <a:pPr algn="ctr">
              <a:defRPr/>
            </a:pPr>
            <a:r>
              <a:rPr lang="en-US" sz="2800" dirty="0" smtClean="0"/>
              <a:t>using aligned </a:t>
            </a:r>
            <a:r>
              <a:rPr lang="en-US" sz="2800" dirty="0" err="1" smtClean="0"/>
              <a:t>nanofibres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800" dirty="0" err="1" smtClean="0"/>
              <a:t>Analysing</a:t>
            </a:r>
            <a:r>
              <a:rPr lang="en-US" sz="4800" dirty="0" smtClean="0"/>
              <a:t> and </a:t>
            </a:r>
            <a:r>
              <a:rPr lang="en-US" sz="4800" dirty="0" err="1" smtClean="0"/>
              <a:t>Modelling</a:t>
            </a:r>
            <a:endParaRPr lang="en-US" sz="4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268760"/>
            <a:ext cx="8229600" cy="500066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dirty="0" smtClean="0"/>
              <a:t>1. Release of the analog drug from </a:t>
            </a:r>
            <a:r>
              <a:rPr lang="en-US" sz="2800" dirty="0" err="1" smtClean="0"/>
              <a:t>nanofibrous</a:t>
            </a:r>
            <a:r>
              <a:rPr lang="en-US" sz="2800" dirty="0" smtClean="0"/>
              <a:t> mats to </a:t>
            </a:r>
            <a:r>
              <a:rPr lang="en-US" sz="2800" dirty="0" err="1" smtClean="0"/>
              <a:t>hydrogel</a:t>
            </a:r>
            <a:r>
              <a:rPr lang="en-US" sz="2800" dirty="0" smtClean="0"/>
              <a:t> </a:t>
            </a:r>
          </a:p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2. Diffusion of the analog drug – FRAP optical </a:t>
            </a:r>
            <a:r>
              <a:rPr lang="en-US" sz="2800" dirty="0" err="1" smtClean="0"/>
              <a:t>analysys</a:t>
            </a:r>
            <a:r>
              <a:rPr lang="en-US" sz="2800" dirty="0" smtClean="0"/>
              <a:t> of the diffusion process in the </a:t>
            </a:r>
            <a:r>
              <a:rPr lang="en-US" sz="2800" dirty="0" err="1" smtClean="0"/>
              <a:t>hydrogel</a:t>
            </a:r>
            <a:endParaRPr lang="en-US" sz="2800" dirty="0" smtClean="0"/>
          </a:p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3. Release of the analog drug from </a:t>
            </a:r>
            <a:r>
              <a:rPr lang="en-US" sz="2800" dirty="0" err="1" smtClean="0"/>
              <a:t>nanofibrous</a:t>
            </a:r>
            <a:r>
              <a:rPr lang="en-US" sz="2800" dirty="0" smtClean="0"/>
              <a:t> mats to buffer simulating cerebrospinal fluid (spectral</a:t>
            </a:r>
            <a:r>
              <a:rPr lang="pl-PL" sz="2800" dirty="0" smtClean="0"/>
              <a:t> </a:t>
            </a:r>
            <a:r>
              <a:rPr lang="en-US" sz="2800" dirty="0" err="1" smtClean="0"/>
              <a:t>fluorymetry</a:t>
            </a:r>
            <a:r>
              <a:rPr lang="en-US" sz="2800" dirty="0" smtClean="0"/>
              <a:t>)</a:t>
            </a:r>
          </a:p>
          <a:p>
            <a:pPr>
              <a:spcBef>
                <a:spcPts val="0"/>
              </a:spcBef>
            </a:pPr>
            <a:endParaRPr lang="en-US" sz="1200" dirty="0" smtClean="0"/>
          </a:p>
          <a:p>
            <a:pPr>
              <a:spcBef>
                <a:spcPts val="0"/>
              </a:spcBef>
              <a:buNone/>
            </a:pPr>
            <a:r>
              <a:rPr lang="en-US" sz="2800" dirty="0" smtClean="0"/>
              <a:t>4. ELISA – enzyme-linked </a:t>
            </a:r>
            <a:r>
              <a:rPr lang="en-US" sz="2800" dirty="0" err="1" smtClean="0"/>
              <a:t>immunosorbent</a:t>
            </a:r>
            <a:r>
              <a:rPr lang="en-US" sz="2800" dirty="0" smtClean="0"/>
              <a:t> assay – concentration analysis of  target drug in buffer simulating cerebrospinal fluid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267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defRPr/>
            </a:pPr>
            <a:r>
              <a:rPr lang="pl-PL" sz="3200" dirty="0" err="1" smtClean="0">
                <a:latin typeface="+mn-lt"/>
              </a:rPr>
              <a:t>Experiments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with</a:t>
            </a:r>
            <a:r>
              <a:rPr lang="pl-PL" sz="3200" dirty="0" smtClean="0">
                <a:latin typeface="+mn-lt"/>
              </a:rPr>
              <a:t> analog </a:t>
            </a:r>
            <a:r>
              <a:rPr lang="pl-PL" sz="3200" dirty="0" err="1" smtClean="0">
                <a:latin typeface="+mn-lt"/>
              </a:rPr>
              <a:t>drug</a:t>
            </a:r>
            <a:r>
              <a:rPr lang="pl-PL" sz="3200" dirty="0" smtClean="0">
                <a:latin typeface="+mn-lt"/>
              </a:rPr>
              <a:t> systems</a:t>
            </a:r>
            <a:br>
              <a:rPr lang="pl-PL" sz="3200" dirty="0" smtClean="0">
                <a:latin typeface="+mn-lt"/>
              </a:rPr>
            </a:br>
            <a:r>
              <a:rPr lang="pl-PL" sz="3200" dirty="0" smtClean="0">
                <a:latin typeface="+mn-lt"/>
              </a:rPr>
              <a:t>Rhodamine release </a:t>
            </a:r>
            <a:r>
              <a:rPr lang="pl-PL" sz="3200" dirty="0" err="1" smtClean="0">
                <a:latin typeface="+mn-lt"/>
              </a:rPr>
              <a:t>from</a:t>
            </a:r>
            <a:r>
              <a:rPr lang="pl-PL" sz="3200" dirty="0" smtClean="0">
                <a:latin typeface="+mn-lt"/>
              </a:rPr>
              <a:t> nanofibrous </a:t>
            </a:r>
            <a:r>
              <a:rPr lang="pl-PL" sz="3200" dirty="0" err="1" smtClean="0">
                <a:latin typeface="+mn-lt"/>
              </a:rPr>
              <a:t>mats</a:t>
            </a:r>
            <a:endParaRPr lang="en-US" sz="3200" dirty="0" smtClean="0">
              <a:latin typeface="+mn-lt"/>
            </a:endParaRPr>
          </a:p>
        </p:txBody>
      </p:sp>
      <p:sp>
        <p:nvSpPr>
          <p:cNvPr id="20485" name="pole tekstowe 10"/>
          <p:cNvSpPr txBox="1">
            <a:spLocks noChangeArrowheads="1"/>
          </p:cNvSpPr>
          <p:nvPr/>
        </p:nvSpPr>
        <p:spPr bwMode="auto">
          <a:xfrm>
            <a:off x="0" y="6581001"/>
            <a:ext cx="4567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dirty="0" smtClean="0"/>
              <a:t>Cuvette </a:t>
            </a:r>
            <a:r>
              <a:rPr lang="pl-PL" sz="1200" dirty="0" err="1" smtClean="0"/>
              <a:t>with</a:t>
            </a:r>
            <a:r>
              <a:rPr lang="pl-PL" sz="1200" dirty="0" smtClean="0"/>
              <a:t> </a:t>
            </a:r>
            <a:r>
              <a:rPr lang="pl-PL" sz="1200" dirty="0" err="1" smtClean="0"/>
              <a:t>material</a:t>
            </a:r>
            <a:r>
              <a:rPr lang="pl-PL" sz="1200" dirty="0" smtClean="0"/>
              <a:t> on </a:t>
            </a:r>
            <a:r>
              <a:rPr lang="pl-PL" sz="1200" dirty="0" err="1" smtClean="0"/>
              <a:t>the</a:t>
            </a:r>
            <a:r>
              <a:rPr lang="pl-PL" sz="1200" dirty="0" smtClean="0"/>
              <a:t> top of </a:t>
            </a:r>
            <a:r>
              <a:rPr lang="pl-PL" sz="1200" dirty="0" err="1" smtClean="0"/>
              <a:t>the</a:t>
            </a:r>
            <a:r>
              <a:rPr lang="pl-PL" sz="1200" dirty="0" smtClean="0"/>
              <a:t> PVA hydrogel</a:t>
            </a:r>
            <a:endParaRPr lang="pl-PL" sz="1200" dirty="0"/>
          </a:p>
        </p:txBody>
      </p:sp>
      <p:sp>
        <p:nvSpPr>
          <p:cNvPr id="20486" name="pole tekstowe 8"/>
          <p:cNvSpPr txBox="1">
            <a:spLocks noChangeArrowheads="1"/>
          </p:cNvSpPr>
          <p:nvPr/>
        </p:nvSpPr>
        <p:spPr bwMode="auto">
          <a:xfrm>
            <a:off x="4865688" y="5907088"/>
            <a:ext cx="39608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err="1" smtClean="0"/>
              <a:t>Samples</a:t>
            </a:r>
            <a:r>
              <a:rPr lang="pl-PL" dirty="0" smtClean="0"/>
              <a:t> </a:t>
            </a:r>
            <a:r>
              <a:rPr lang="pl-PL" dirty="0" err="1" smtClean="0"/>
              <a:t>dimension</a:t>
            </a:r>
            <a:r>
              <a:rPr lang="pl-PL" dirty="0" smtClean="0"/>
              <a:t>:</a:t>
            </a:r>
            <a:endParaRPr lang="pl-PL" dirty="0"/>
          </a:p>
          <a:p>
            <a:pPr algn="r"/>
            <a:r>
              <a:rPr lang="pl-PL" dirty="0" smtClean="0"/>
              <a:t>Radius = 2,5 </a:t>
            </a:r>
            <a:r>
              <a:rPr lang="pl-PL" dirty="0"/>
              <a:t>mm</a:t>
            </a:r>
          </a:p>
          <a:p>
            <a:pPr algn="r"/>
            <a:r>
              <a:rPr lang="pl-PL" dirty="0" err="1" smtClean="0"/>
              <a:t>Thickness</a:t>
            </a:r>
            <a:r>
              <a:rPr lang="pl-PL" dirty="0" smtClean="0"/>
              <a:t> = </a:t>
            </a:r>
            <a:r>
              <a:rPr lang="pl-PL" dirty="0"/>
              <a:t>150 </a:t>
            </a:r>
            <a:r>
              <a:rPr lang="pl-PL" dirty="0">
                <a:latin typeface="Symbol" pitchFamily="18" charset="2"/>
              </a:rPr>
              <a:t>m</a:t>
            </a:r>
            <a:r>
              <a:rPr lang="pl-PL" dirty="0"/>
              <a:t>m</a:t>
            </a:r>
            <a:endParaRPr lang="en-US" dirty="0"/>
          </a:p>
        </p:txBody>
      </p:sp>
      <p:pic>
        <p:nvPicPr>
          <p:cNvPr id="2048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10088"/>
            <a:ext cx="18478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33</a:t>
            </a:fld>
            <a:endParaRPr lang="pl-PL" dirty="0"/>
          </a:p>
        </p:txBody>
      </p:sp>
      <p:pic>
        <p:nvPicPr>
          <p:cNvPr id="51201" name="Picture 1" descr="D:\Dropbox\IPPT\Experimantal-Photos\PNG\exp-e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1282"/>
            <a:ext cx="9144000" cy="38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2291" name="Tytuł 1"/>
          <p:cNvSpPr txBox="1">
            <a:spLocks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l-PL" sz="3200" dirty="0" err="1" smtClean="0">
                <a:latin typeface="+mn-lt"/>
              </a:rPr>
              <a:t>Experiments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with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drug</a:t>
            </a:r>
            <a:r>
              <a:rPr lang="pl-PL" sz="3200" dirty="0" smtClean="0">
                <a:latin typeface="+mn-lt"/>
              </a:rPr>
              <a:t> analog</a:t>
            </a:r>
          </a:p>
          <a:p>
            <a:pPr algn="ctr" eaLnBrk="0" hangingPunct="0">
              <a:defRPr/>
            </a:pPr>
            <a:r>
              <a:rPr lang="pl-PL" sz="2400" dirty="0" err="1" smtClean="0">
                <a:latin typeface="+mn-lt"/>
              </a:rPr>
              <a:t>quantitative</a:t>
            </a:r>
            <a:r>
              <a:rPr lang="pl-PL" sz="2400" dirty="0" smtClean="0">
                <a:latin typeface="+mn-lt"/>
              </a:rPr>
              <a:t> </a:t>
            </a:r>
            <a:r>
              <a:rPr lang="pl-PL" sz="2400" dirty="0" err="1" smtClean="0">
                <a:latin typeface="+mn-lt"/>
              </a:rPr>
              <a:t>study</a:t>
            </a:r>
            <a:r>
              <a:rPr lang="pl-PL" sz="2400" dirty="0" smtClean="0">
                <a:latin typeface="+mn-lt"/>
              </a:rPr>
              <a:t> and </a:t>
            </a:r>
            <a:r>
              <a:rPr lang="pl-PL" sz="2400" dirty="0" err="1" smtClean="0">
                <a:latin typeface="+mn-lt"/>
              </a:rPr>
              <a:t>diffusion</a:t>
            </a:r>
            <a:r>
              <a:rPr lang="pl-PL" sz="2400" dirty="0" smtClean="0">
                <a:latin typeface="+mn-lt"/>
              </a:rPr>
              <a:t> </a:t>
            </a:r>
            <a:r>
              <a:rPr lang="pl-PL" sz="2400" dirty="0" err="1" smtClean="0">
                <a:latin typeface="+mn-lt"/>
              </a:rPr>
              <a:t>coefficient</a:t>
            </a:r>
            <a:r>
              <a:rPr lang="pl-PL" sz="2400" dirty="0" smtClean="0">
                <a:latin typeface="+mn-lt"/>
              </a:rPr>
              <a:t> </a:t>
            </a:r>
            <a:r>
              <a:rPr lang="pl-PL" sz="2400" dirty="0" err="1" smtClean="0">
                <a:latin typeface="+mn-lt"/>
              </a:rPr>
              <a:t>determination</a:t>
            </a:r>
            <a:r>
              <a:rPr lang="pl-PL" sz="2400" dirty="0" smtClean="0">
                <a:latin typeface="+mn-lt"/>
              </a:rPr>
              <a:t> FRAP</a:t>
            </a:r>
            <a:endParaRPr lang="en-US" sz="2400" dirty="0">
              <a:latin typeface="+mn-lt"/>
            </a:endParaRP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636912"/>
            <a:ext cx="32861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pole tekstowe 7"/>
          <p:cNvSpPr txBox="1">
            <a:spLocks noChangeArrowheads="1"/>
          </p:cNvSpPr>
          <p:nvPr/>
        </p:nvSpPr>
        <p:spPr bwMode="auto">
          <a:xfrm>
            <a:off x="4572000" y="4429132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600" dirty="0" err="1" smtClean="0"/>
              <a:t>Diffusion</a:t>
            </a:r>
            <a:r>
              <a:rPr lang="pl-PL" sz="1600" dirty="0" smtClean="0"/>
              <a:t> </a:t>
            </a:r>
            <a:r>
              <a:rPr lang="pl-PL" sz="1600" dirty="0" err="1" smtClean="0"/>
              <a:t>coefficient</a:t>
            </a:r>
            <a:r>
              <a:rPr lang="pl-PL" sz="1600" dirty="0" smtClean="0"/>
              <a:t> of Rhodamine B </a:t>
            </a:r>
            <a:br>
              <a:rPr lang="pl-PL" sz="1600" dirty="0" smtClean="0"/>
            </a:br>
            <a:r>
              <a:rPr lang="pl-PL" sz="1600" dirty="0" err="1" smtClean="0"/>
              <a:t>in</a:t>
            </a:r>
            <a:r>
              <a:rPr lang="pl-PL" sz="1600" dirty="0" smtClean="0"/>
              <a:t> PVA hydrogel </a:t>
            </a:r>
            <a:r>
              <a:rPr lang="pl-PL" sz="1600" dirty="0" err="1" smtClean="0"/>
              <a:t>D</a:t>
            </a:r>
            <a:r>
              <a:rPr lang="pl-PL" sz="1600" baseline="-25000" dirty="0" err="1" smtClean="0"/>
              <a:t>eff</a:t>
            </a:r>
            <a:r>
              <a:rPr lang="pl-PL" sz="1600" dirty="0" smtClean="0"/>
              <a:t> </a:t>
            </a:r>
            <a:r>
              <a:rPr lang="pl-PL" sz="1600" dirty="0"/>
              <a:t>= </a:t>
            </a:r>
            <a:r>
              <a:rPr lang="pl-PL" sz="1600" dirty="0" smtClean="0"/>
              <a:t>6,3 ±1,1 </a:t>
            </a:r>
            <a:r>
              <a:rPr lang="pl-PL" sz="1600" dirty="0"/>
              <a:t>10</a:t>
            </a:r>
            <a:r>
              <a:rPr lang="pl-PL" sz="1600" baseline="30000" dirty="0"/>
              <a:t>-11</a:t>
            </a:r>
            <a:r>
              <a:rPr lang="pl-PL" sz="1600" dirty="0"/>
              <a:t> </a:t>
            </a:r>
            <a:r>
              <a:rPr lang="pl-PL" sz="1600" dirty="0" smtClean="0"/>
              <a:t>m</a:t>
            </a:r>
            <a:r>
              <a:rPr lang="pl-PL" sz="1600" baseline="30000" dirty="0" smtClean="0"/>
              <a:t>2</a:t>
            </a:r>
            <a:r>
              <a:rPr lang="pl-PL" sz="1600" dirty="0" smtClean="0"/>
              <a:t>/s</a:t>
            </a:r>
            <a:endParaRPr lang="pl-PL" sz="1600" dirty="0"/>
          </a:p>
        </p:txBody>
      </p:sp>
      <p:sp>
        <p:nvSpPr>
          <p:cNvPr id="21511" name="pole tekstowe 7"/>
          <p:cNvSpPr txBox="1">
            <a:spLocks noChangeArrowheads="1"/>
          </p:cNvSpPr>
          <p:nvPr/>
        </p:nvSpPr>
        <p:spPr bwMode="auto">
          <a:xfrm>
            <a:off x="214282" y="4929198"/>
            <a:ext cx="4357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dirty="0" err="1" smtClean="0"/>
              <a:t>Image</a:t>
            </a:r>
            <a:r>
              <a:rPr lang="pl-PL" sz="1600" dirty="0" smtClean="0"/>
              <a:t> </a:t>
            </a:r>
            <a:r>
              <a:rPr lang="pl-PL" sz="1600" dirty="0" err="1" smtClean="0"/>
              <a:t>from</a:t>
            </a:r>
            <a:r>
              <a:rPr lang="pl-PL" sz="1600" dirty="0" smtClean="0"/>
              <a:t> </a:t>
            </a:r>
            <a:r>
              <a:rPr lang="pl-PL" sz="1600" dirty="0" err="1" smtClean="0"/>
              <a:t>the</a:t>
            </a:r>
            <a:r>
              <a:rPr lang="pl-PL" sz="1600" dirty="0" smtClean="0"/>
              <a:t> </a:t>
            </a:r>
            <a:r>
              <a:rPr lang="pl-PL" sz="1600" dirty="0" err="1" smtClean="0"/>
              <a:t>experiment</a:t>
            </a:r>
            <a:r>
              <a:rPr lang="pl-PL" sz="1600" dirty="0" smtClean="0"/>
              <a:t> </a:t>
            </a:r>
            <a:r>
              <a:rPr lang="pl-PL" sz="1600" dirty="0" err="1" smtClean="0"/>
              <a:t>presenting</a:t>
            </a:r>
            <a:r>
              <a:rPr lang="pl-PL" sz="1600" dirty="0" smtClean="0"/>
              <a:t> </a:t>
            </a:r>
            <a:r>
              <a:rPr lang="pl-PL" sz="1600" dirty="0" err="1" smtClean="0"/>
              <a:t>drug</a:t>
            </a:r>
            <a:r>
              <a:rPr lang="pl-PL" sz="1600" dirty="0" smtClean="0"/>
              <a:t> transport </a:t>
            </a:r>
            <a:r>
              <a:rPr lang="pl-PL" sz="1600" dirty="0" err="1" smtClean="0"/>
              <a:t>from</a:t>
            </a:r>
            <a:r>
              <a:rPr lang="pl-PL" sz="1600" dirty="0" smtClean="0"/>
              <a:t> </a:t>
            </a:r>
            <a:r>
              <a:rPr lang="pl-PL" sz="1600" dirty="0" err="1" smtClean="0"/>
              <a:t>the</a:t>
            </a:r>
            <a:r>
              <a:rPr lang="pl-PL" sz="1600" dirty="0" smtClean="0"/>
              <a:t> </a:t>
            </a:r>
            <a:r>
              <a:rPr lang="pl-PL" sz="1600" dirty="0" err="1" smtClean="0"/>
              <a:t>material</a:t>
            </a:r>
            <a:endParaRPr lang="pl-PL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286380" y="178592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/>
              <a:t>Microscopic</a:t>
            </a:r>
            <a:r>
              <a:rPr lang="pl-PL" sz="2000" dirty="0" smtClean="0"/>
              <a:t> </a:t>
            </a:r>
            <a:r>
              <a:rPr lang="pl-PL" sz="2000" dirty="0" err="1" smtClean="0"/>
              <a:t>measurement</a:t>
            </a:r>
            <a:r>
              <a:rPr lang="pl-PL" sz="2000" dirty="0" smtClean="0"/>
              <a:t> FRAP </a:t>
            </a:r>
            <a:r>
              <a:rPr lang="pl-PL" sz="2000" dirty="0" err="1" smtClean="0"/>
              <a:t>analysis</a:t>
            </a:r>
            <a:endParaRPr lang="en-US" sz="2000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7010400" y="5786454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34</a:t>
            </a:fld>
            <a:endParaRPr lang="pl-PL" dirty="0"/>
          </a:p>
        </p:txBody>
      </p:sp>
      <p:grpSp>
        <p:nvGrpSpPr>
          <p:cNvPr id="19" name="Grupa 11"/>
          <p:cNvGrpSpPr>
            <a:grpSpLocks/>
          </p:cNvGrpSpPr>
          <p:nvPr/>
        </p:nvGrpSpPr>
        <p:grpSpPr bwMode="auto">
          <a:xfrm>
            <a:off x="500034" y="2500306"/>
            <a:ext cx="3598862" cy="2376487"/>
            <a:chOff x="468313" y="1773238"/>
            <a:chExt cx="3598862" cy="2376487"/>
          </a:xfrm>
        </p:grpSpPr>
        <p:pic>
          <p:nvPicPr>
            <p:cNvPr id="20" name="Picture 14" descr="J:\home3\Experiments\pva-exp-3\test.tif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774"/>
            <a:stretch/>
          </p:blipFill>
          <p:spPr bwMode="auto">
            <a:xfrm>
              <a:off x="2262188" y="1773238"/>
              <a:ext cx="1804987" cy="237648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21" name="Picture 14" descr="J:\home3\Experiments\pva-exp-3\test.tif"/>
            <p:cNvPicPr>
              <a:picLocks noChangeAspect="1" noChangeArrowheads="1"/>
            </p:cNvPicPr>
            <p:nvPr/>
          </p:nvPicPr>
          <p:blipFill>
            <a:blip r:embed="rId5" cstate="print"/>
            <a:srcRect r="4774"/>
            <a:stretch>
              <a:fillRect/>
            </a:stretch>
          </p:blipFill>
          <p:spPr bwMode="auto">
            <a:xfrm>
              <a:off x="468313" y="1773238"/>
              <a:ext cx="1804987" cy="237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22" name="pole tekstowe 21"/>
          <p:cNvSpPr txBox="1"/>
          <p:nvPr/>
        </p:nvSpPr>
        <p:spPr>
          <a:xfrm>
            <a:off x="642910" y="1484784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Optical measurement </a:t>
            </a:r>
            <a:r>
              <a:rPr lang="pl-PL" sz="2000" dirty="0" err="1" smtClean="0"/>
              <a:t>at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experimental</a:t>
            </a:r>
            <a:r>
              <a:rPr lang="pl-PL" sz="2000" dirty="0" smtClean="0"/>
              <a:t> setup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3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defRPr/>
            </a:pPr>
            <a:r>
              <a:rPr lang="pl-PL" sz="3200" dirty="0" err="1" smtClean="0">
                <a:latin typeface="+mn-lt"/>
              </a:rPr>
              <a:t>Desorption</a:t>
            </a:r>
            <a:r>
              <a:rPr lang="pl-PL" sz="3200" dirty="0" smtClean="0">
                <a:latin typeface="+mn-lt"/>
              </a:rPr>
              <a:t> – </a:t>
            </a:r>
            <a:r>
              <a:rPr lang="pl-PL" sz="3200" dirty="0" err="1" smtClean="0">
                <a:latin typeface="+mn-lt"/>
              </a:rPr>
              <a:t>diffusion</a:t>
            </a:r>
            <a:r>
              <a:rPr lang="pl-PL" sz="3200" dirty="0" smtClean="0">
                <a:latin typeface="+mn-lt"/>
              </a:rPr>
              <a:t> model </a:t>
            </a:r>
            <a:r>
              <a:rPr lang="pl-PL" sz="3200" dirty="0" err="1" smtClean="0">
                <a:latin typeface="+mn-lt"/>
              </a:rPr>
              <a:t>in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porous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material</a:t>
            </a:r>
            <a:endParaRPr lang="pl-PL" sz="3200" dirty="0" smtClean="0">
              <a:latin typeface="+mn-lt"/>
            </a:endParaRPr>
          </a:p>
        </p:txBody>
      </p:sp>
      <p:pic>
        <p:nvPicPr>
          <p:cNvPr id="136193" name="Picture 1" descr="D:\Dropbox\IPPT\Experimantal-Photos\PNG\nanopo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7"/>
            <a:ext cx="7660011" cy="5071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36</a:t>
            </a:fld>
            <a:endParaRPr lang="pl-PL" dirty="0"/>
          </a:p>
        </p:txBody>
      </p:sp>
      <p:graphicFrame>
        <p:nvGraphicFramePr>
          <p:cNvPr id="115715" name="Object 10"/>
          <p:cNvGraphicFramePr>
            <a:graphicFrameLocks noChangeAspect="1"/>
          </p:cNvGraphicFramePr>
          <p:nvPr/>
        </p:nvGraphicFramePr>
        <p:xfrm>
          <a:off x="1214414" y="3000372"/>
          <a:ext cx="64119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1" name="Równanie" r:id="rId4" imgW="2501640" imgH="393480" progId="Equation.3">
                  <p:embed/>
                </p:oleObj>
              </mc:Choice>
              <mc:Fallback>
                <p:oleObj name="Równanie" r:id="rId4" imgW="250164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3000372"/>
                        <a:ext cx="6411912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 6"/>
          <p:cNvSpPr/>
          <p:nvPr/>
        </p:nvSpPr>
        <p:spPr>
          <a:xfrm>
            <a:off x="251520" y="4418966"/>
            <a:ext cx="8321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C</a:t>
            </a:r>
            <a:r>
              <a:rPr lang="en-US" sz="2000" baseline="-25000" dirty="0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– drug concentration at the </a:t>
            </a:r>
            <a:r>
              <a:rPr lang="en-US" sz="2000" dirty="0" err="1" smtClean="0">
                <a:latin typeface="+mn-lt"/>
              </a:rPr>
              <a:t>nanofiber</a:t>
            </a:r>
            <a:r>
              <a:rPr lang="en-US" sz="2000" dirty="0" smtClean="0">
                <a:latin typeface="+mn-lt"/>
              </a:rPr>
              <a:t> surface [kg/ kg of the material]</a:t>
            </a:r>
          </a:p>
          <a:p>
            <a:pPr>
              <a:defRPr/>
            </a:pPr>
            <a:r>
              <a:rPr lang="en-US" sz="2000" dirty="0" err="1" smtClean="0">
                <a:latin typeface="+mn-lt"/>
              </a:rPr>
              <a:t>C</a:t>
            </a:r>
            <a:r>
              <a:rPr lang="en-US" sz="2000" baseline="30000" dirty="0" err="1" smtClean="0">
                <a:latin typeface="+mn-lt"/>
              </a:rPr>
              <a:t>max</a:t>
            </a:r>
            <a:r>
              <a:rPr lang="en-US" sz="2000" baseline="-25000" dirty="0" err="1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– maximal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drug concentration at the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nanofiber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surface </a:t>
            </a:r>
            <a:r>
              <a:rPr lang="en-US" sz="2000" dirty="0" smtClean="0">
                <a:latin typeface="+mn-lt"/>
              </a:rPr>
              <a:t>[kg/ kg </a:t>
            </a:r>
            <a:r>
              <a:rPr lang="en-US" sz="2000" dirty="0" err="1" smtClean="0">
                <a:latin typeface="+mn-lt"/>
              </a:rPr>
              <a:t>materiału</a:t>
            </a:r>
            <a:r>
              <a:rPr lang="en-US" sz="2000" dirty="0" smtClean="0">
                <a:latin typeface="+mn-lt"/>
              </a:rPr>
              <a:t>]</a:t>
            </a:r>
          </a:p>
          <a:p>
            <a:pPr>
              <a:defRPr/>
            </a:pPr>
            <a:r>
              <a:rPr lang="en-US" sz="2000" dirty="0" smtClean="0">
                <a:latin typeface="+mn-lt"/>
              </a:rPr>
              <a:t>C</a:t>
            </a:r>
            <a:r>
              <a:rPr lang="en-US" sz="2000" baseline="-25000" dirty="0" smtClean="0">
                <a:latin typeface="+mn-lt"/>
              </a:rPr>
              <a:t>B</a:t>
            </a:r>
            <a:r>
              <a:rPr lang="en-US" sz="2000" dirty="0" smtClean="0">
                <a:latin typeface="+mn-lt"/>
              </a:rPr>
              <a:t> – drug concentration in the pores of the material[kg/m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]</a:t>
            </a:r>
          </a:p>
          <a:p>
            <a:pPr>
              <a:buFont typeface="Symbol" pitchFamily="18" charset="2"/>
              <a:buChar char="e"/>
              <a:defRPr/>
            </a:pPr>
            <a:r>
              <a:rPr lang="en-US" sz="2000" dirty="0" smtClean="0">
                <a:latin typeface="+mn-lt"/>
              </a:rPr>
              <a:t> – porosity of the material[-]</a:t>
            </a:r>
          </a:p>
          <a:p>
            <a:pPr>
              <a:defRPr/>
            </a:pPr>
            <a:r>
              <a:rPr lang="en-US" sz="2000" dirty="0" smtClean="0">
                <a:latin typeface="+mn-lt"/>
              </a:rPr>
              <a:t>D</a:t>
            </a:r>
            <a:r>
              <a:rPr lang="en-US" sz="2000" baseline="-25000" dirty="0" smtClean="0">
                <a:latin typeface="+mn-lt"/>
              </a:rPr>
              <a:t>B </a:t>
            </a:r>
            <a:r>
              <a:rPr lang="en-US" sz="2000" dirty="0" smtClean="0">
                <a:latin typeface="+mn-lt"/>
              </a:rPr>
              <a:t>– diffusion coefficient in the fluid [m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/s]</a:t>
            </a:r>
          </a:p>
          <a:p>
            <a:pPr>
              <a:defRPr/>
            </a:pPr>
            <a:r>
              <a:rPr lang="en-US" sz="2000" dirty="0" err="1" smtClean="0">
                <a:latin typeface="+mn-lt"/>
              </a:rPr>
              <a:t>ρ</a:t>
            </a:r>
            <a:r>
              <a:rPr lang="en-US" sz="2000" baseline="-25000" dirty="0" err="1" smtClean="0">
                <a:latin typeface="+mn-lt"/>
              </a:rPr>
              <a:t>p</a:t>
            </a:r>
            <a:r>
              <a:rPr lang="en-US" sz="2000" dirty="0" smtClean="0">
                <a:latin typeface="+mn-lt"/>
              </a:rPr>
              <a:t>– polymer specific density[kg/m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]</a:t>
            </a:r>
          </a:p>
          <a:p>
            <a:pPr>
              <a:defRPr/>
            </a:pPr>
            <a:r>
              <a:rPr lang="en-US" sz="2000" dirty="0" err="1" smtClean="0">
                <a:latin typeface="+mn-lt"/>
              </a:rPr>
              <a:t>k</a:t>
            </a:r>
            <a:r>
              <a:rPr lang="en-US" sz="2000" baseline="-25000" dirty="0" err="1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k</a:t>
            </a:r>
            <a:r>
              <a:rPr lang="en-US" sz="2000" baseline="-25000" dirty="0" err="1" smtClean="0">
                <a:latin typeface="+mn-lt"/>
              </a:rPr>
              <a:t>d</a:t>
            </a:r>
            <a:r>
              <a:rPr lang="en-US" sz="2000" dirty="0" smtClean="0">
                <a:latin typeface="+mn-lt"/>
              </a:rPr>
              <a:t> – adsorption and desorption constant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err="1" smtClean="0"/>
              <a:t>Desorption</a:t>
            </a:r>
            <a:r>
              <a:rPr lang="pl-PL" sz="3200" dirty="0" smtClean="0"/>
              <a:t> – </a:t>
            </a:r>
            <a:r>
              <a:rPr lang="pl-PL" sz="3200" dirty="0" err="1" smtClean="0"/>
              <a:t>diffusion</a:t>
            </a:r>
            <a:r>
              <a:rPr lang="pl-PL" sz="3200" dirty="0" smtClean="0"/>
              <a:t> model </a:t>
            </a:r>
            <a:r>
              <a:rPr lang="pl-PL" sz="3200" dirty="0" err="1" smtClean="0"/>
              <a:t>in</a:t>
            </a:r>
            <a:r>
              <a:rPr lang="pl-PL" sz="3200" dirty="0" smtClean="0"/>
              <a:t> </a:t>
            </a:r>
            <a:r>
              <a:rPr lang="pl-PL" sz="3200" dirty="0" err="1" smtClean="0"/>
              <a:t>porous</a:t>
            </a:r>
            <a:r>
              <a:rPr lang="pl-PL" sz="3200" dirty="0" smtClean="0"/>
              <a:t> </a:t>
            </a:r>
            <a:r>
              <a:rPr lang="pl-PL" sz="3200" dirty="0" err="1" smtClean="0"/>
              <a:t>material</a:t>
            </a:r>
            <a:endParaRPr lang="pl-PL" sz="3200" dirty="0">
              <a:latin typeface="+mn-lt"/>
            </a:endParaRPr>
          </a:p>
        </p:txBody>
      </p:sp>
      <p:graphicFrame>
        <p:nvGraphicFramePr>
          <p:cNvPr id="115716" name="Object 8"/>
          <p:cNvGraphicFramePr>
            <a:graphicFrameLocks noChangeAspect="1"/>
          </p:cNvGraphicFramePr>
          <p:nvPr/>
        </p:nvGraphicFramePr>
        <p:xfrm>
          <a:off x="1785918" y="1428736"/>
          <a:ext cx="530383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2" name="Równanie" r:id="rId6" imgW="1930320" imgH="393480" progId="Equation.3">
                  <p:embed/>
                </p:oleObj>
              </mc:Choice>
              <mc:Fallback>
                <p:oleObj name="Równanie" r:id="rId6" imgW="193032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1428736"/>
                        <a:ext cx="5303837" cy="1081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Uzytkownik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7583487" cy="4962525"/>
          </a:xfrm>
          <a:prstGeom prst="rect">
            <a:avLst/>
          </a:prstGeom>
          <a:noFill/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4580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9987"/>
          </a:xfrm>
        </p:spPr>
        <p:txBody>
          <a:bodyPr/>
          <a:lstStyle/>
          <a:p>
            <a:r>
              <a:rPr lang="en-US" sz="3600" dirty="0" smtClean="0"/>
              <a:t>Rhodamine B release results in the hydrogel </a:t>
            </a:r>
            <a:r>
              <a:rPr lang="pl-PL" sz="3600" dirty="0" smtClean="0"/>
              <a:t>random </a:t>
            </a:r>
            <a:r>
              <a:rPr lang="pl-PL" sz="3600" dirty="0" err="1" smtClean="0"/>
              <a:t>nanof</a:t>
            </a:r>
            <a:r>
              <a:rPr lang="en-US" sz="3600" dirty="0" err="1" smtClean="0"/>
              <a:t>iber</a:t>
            </a:r>
            <a:r>
              <a:rPr lang="pl-PL" sz="3600" dirty="0" smtClean="0"/>
              <a:t>s</a:t>
            </a:r>
          </a:p>
        </p:txBody>
      </p:sp>
      <p:sp>
        <p:nvSpPr>
          <p:cNvPr id="24581" name="pole tekstowe 6"/>
          <p:cNvSpPr txBox="1">
            <a:spLocks noChangeArrowheads="1"/>
          </p:cNvSpPr>
          <p:nvPr/>
        </p:nvSpPr>
        <p:spPr bwMode="auto">
          <a:xfrm>
            <a:off x="1619672" y="1556792"/>
            <a:ext cx="453650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 smtClean="0"/>
              <a:t>Diffusion</a:t>
            </a:r>
            <a:r>
              <a:rPr lang="pl-PL" dirty="0" smtClean="0"/>
              <a:t> </a:t>
            </a:r>
            <a:r>
              <a:rPr lang="pl-PL" dirty="0" err="1" smtClean="0"/>
              <a:t>coefficient</a:t>
            </a:r>
            <a:r>
              <a:rPr lang="pl-PL" dirty="0" smtClean="0"/>
              <a:t> </a:t>
            </a:r>
            <a:r>
              <a:rPr lang="pl-PL" b="1" dirty="0" smtClean="0"/>
              <a:t>D</a:t>
            </a:r>
            <a:r>
              <a:rPr lang="pl-PL" dirty="0" smtClean="0"/>
              <a:t> </a:t>
            </a:r>
            <a:r>
              <a:rPr lang="pl-PL" dirty="0"/>
              <a:t>= 6,3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-11</a:t>
            </a:r>
            <a:r>
              <a:rPr lang="pl-PL" dirty="0" smtClean="0"/>
              <a:t> </a:t>
            </a:r>
            <a:r>
              <a:rPr lang="pl-PL" dirty="0"/>
              <a:t>m</a:t>
            </a:r>
            <a:r>
              <a:rPr lang="pl-PL" baseline="30000" dirty="0"/>
              <a:t>2</a:t>
            </a:r>
            <a:r>
              <a:rPr lang="pl-PL" dirty="0"/>
              <a:t>/s</a:t>
            </a:r>
          </a:p>
          <a:p>
            <a:r>
              <a:rPr lang="pl-PL" dirty="0" err="1" smtClean="0"/>
              <a:t>Desorption</a:t>
            </a:r>
            <a:r>
              <a:rPr lang="pl-PL" dirty="0" smtClean="0"/>
              <a:t> </a:t>
            </a:r>
            <a:r>
              <a:rPr lang="pl-PL" dirty="0" err="1" smtClean="0"/>
              <a:t>conts</a:t>
            </a:r>
            <a:r>
              <a:rPr lang="pl-PL" dirty="0" smtClean="0"/>
              <a:t>. </a:t>
            </a:r>
            <a:r>
              <a:rPr lang="pl-PL" b="1" dirty="0" err="1" smtClean="0"/>
              <a:t>k</a:t>
            </a:r>
            <a:r>
              <a:rPr lang="pl-PL" b="1" baseline="-25000" dirty="0" err="1" smtClean="0"/>
              <a:t>d</a:t>
            </a:r>
            <a:r>
              <a:rPr lang="pl-PL" dirty="0" smtClean="0"/>
              <a:t> </a:t>
            </a:r>
            <a:r>
              <a:rPr lang="pl-PL" dirty="0"/>
              <a:t>= 3,4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/>
              <a:t>10</a:t>
            </a:r>
            <a:r>
              <a:rPr lang="pl-PL" baseline="30000" dirty="0"/>
              <a:t>-4</a:t>
            </a:r>
            <a:r>
              <a:rPr lang="pl-PL" dirty="0"/>
              <a:t> 1/s</a:t>
            </a:r>
          </a:p>
          <a:p>
            <a:r>
              <a:rPr lang="pl-PL" dirty="0" err="1" smtClean="0">
                <a:latin typeface="Arial" pitchFamily="34" charset="0"/>
                <a:cs typeface="Arial" pitchFamily="34" charset="0"/>
              </a:rPr>
              <a:t>Porosity</a:t>
            </a:r>
            <a:r>
              <a:rPr lang="pl-PL" dirty="0" smtClean="0">
                <a:latin typeface="Symbol" pitchFamily="18" charset="2"/>
              </a:rPr>
              <a:t> </a:t>
            </a:r>
            <a:r>
              <a:rPr lang="pl-PL" b="1" dirty="0" smtClean="0">
                <a:latin typeface="Symbol" pitchFamily="18" charset="2"/>
              </a:rPr>
              <a:t>e</a:t>
            </a:r>
            <a:r>
              <a:rPr lang="pl-PL" dirty="0" smtClean="0"/>
              <a:t> </a:t>
            </a:r>
            <a:r>
              <a:rPr lang="pl-PL" dirty="0"/>
              <a:t>= 0,69</a:t>
            </a:r>
          </a:p>
        </p:txBody>
      </p:sp>
      <p:pic>
        <p:nvPicPr>
          <p:cNvPr id="40962" name="Picture 2" descr="J:\Dropbox\Electrospinning Tissue Engineering Drug Delivery Systems\SEM\PN138\PN 138 - 002-2.jpg"/>
          <p:cNvPicPr>
            <a:picLocks noChangeAspect="1" noChangeArrowheads="1"/>
          </p:cNvPicPr>
          <p:nvPr/>
        </p:nvPicPr>
        <p:blipFill>
          <a:blip r:embed="rId4" cstate="print">
            <a:lum bright="15000"/>
          </a:blip>
          <a:srcRect l="10955" t="8352" r="32795" b="41643"/>
          <a:stretch>
            <a:fillRect/>
          </a:stretch>
        </p:blipFill>
        <p:spPr bwMode="auto">
          <a:xfrm>
            <a:off x="6228184" y="1340768"/>
            <a:ext cx="2592288" cy="1728192"/>
          </a:xfrm>
          <a:prstGeom prst="rect">
            <a:avLst/>
          </a:prstGeom>
          <a:noFill/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" descr="C:\Users\Uzytkownik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11" y="1500174"/>
            <a:ext cx="7554913" cy="4943475"/>
          </a:xfrm>
          <a:prstGeom prst="rect">
            <a:avLst/>
          </a:prstGeom>
          <a:noFill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560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en-US" sz="3600" dirty="0" smtClean="0"/>
              <a:t>Rhodamine B release results in the hydrogel </a:t>
            </a:r>
            <a:r>
              <a:rPr lang="pl-PL" sz="3600" dirty="0" err="1" smtClean="0"/>
              <a:t>core-shell</a:t>
            </a:r>
            <a:r>
              <a:rPr lang="pl-PL" sz="3600" dirty="0" smtClean="0"/>
              <a:t> </a:t>
            </a:r>
            <a:r>
              <a:rPr lang="pl-PL" sz="3600" dirty="0" err="1" smtClean="0"/>
              <a:t>nanof</a:t>
            </a:r>
            <a:r>
              <a:rPr lang="en-US" sz="3600" dirty="0" err="1" smtClean="0"/>
              <a:t>iber</a:t>
            </a:r>
            <a:r>
              <a:rPr lang="pl-PL" sz="3600" dirty="0" smtClean="0"/>
              <a:t>s</a:t>
            </a:r>
          </a:p>
        </p:txBody>
      </p:sp>
      <p:pic>
        <p:nvPicPr>
          <p:cNvPr id="41986" name="Picture 2" descr="J:\Dropbox\Electrospinning Tissue Engineering Drug Delivery Systems\SEM\PN147-Core-shell\PN 147-D - 2-2.jpg"/>
          <p:cNvPicPr>
            <a:picLocks noChangeAspect="1" noChangeArrowheads="1"/>
          </p:cNvPicPr>
          <p:nvPr/>
        </p:nvPicPr>
        <p:blipFill>
          <a:blip r:embed="rId4" cstate="print">
            <a:lum bright="15000"/>
          </a:blip>
          <a:srcRect t="33992" r="41875" b="14573"/>
          <a:stretch>
            <a:fillRect/>
          </a:stretch>
        </p:blipFill>
        <p:spPr bwMode="auto">
          <a:xfrm>
            <a:off x="6216472" y="1340768"/>
            <a:ext cx="2604000" cy="1728000"/>
          </a:xfrm>
          <a:prstGeom prst="rect">
            <a:avLst/>
          </a:prstGeom>
          <a:noFill/>
        </p:spPr>
      </p:pic>
      <p:sp>
        <p:nvSpPr>
          <p:cNvPr id="8" name="pole tekstowe 6"/>
          <p:cNvSpPr txBox="1">
            <a:spLocks noChangeArrowheads="1"/>
          </p:cNvSpPr>
          <p:nvPr/>
        </p:nvSpPr>
        <p:spPr bwMode="auto">
          <a:xfrm>
            <a:off x="1619672" y="1569566"/>
            <a:ext cx="453650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 smtClean="0"/>
              <a:t>Diffusion</a:t>
            </a:r>
            <a:r>
              <a:rPr lang="pl-PL" dirty="0" smtClean="0"/>
              <a:t> </a:t>
            </a:r>
            <a:r>
              <a:rPr lang="pl-PL" dirty="0" err="1" smtClean="0"/>
              <a:t>coefficient</a:t>
            </a:r>
            <a:r>
              <a:rPr lang="pl-PL" dirty="0" smtClean="0"/>
              <a:t> </a:t>
            </a:r>
            <a:r>
              <a:rPr lang="pl-PL" b="1" dirty="0" smtClean="0"/>
              <a:t>D</a:t>
            </a:r>
            <a:r>
              <a:rPr lang="pl-PL" dirty="0" smtClean="0"/>
              <a:t>= </a:t>
            </a:r>
            <a:r>
              <a:rPr lang="pl-PL" dirty="0"/>
              <a:t>6,3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-11</a:t>
            </a:r>
            <a:r>
              <a:rPr lang="pl-PL" dirty="0" smtClean="0"/>
              <a:t> </a:t>
            </a:r>
            <a:r>
              <a:rPr lang="pl-PL" dirty="0"/>
              <a:t>m</a:t>
            </a:r>
            <a:r>
              <a:rPr lang="pl-PL" baseline="30000" dirty="0"/>
              <a:t>2</a:t>
            </a:r>
            <a:r>
              <a:rPr lang="pl-PL" dirty="0"/>
              <a:t>/s</a:t>
            </a:r>
          </a:p>
          <a:p>
            <a:r>
              <a:rPr lang="pl-PL" dirty="0" err="1" smtClean="0"/>
              <a:t>Desorption</a:t>
            </a:r>
            <a:r>
              <a:rPr lang="pl-PL" dirty="0" smtClean="0"/>
              <a:t> </a:t>
            </a:r>
            <a:r>
              <a:rPr lang="pl-PL" dirty="0" err="1" smtClean="0"/>
              <a:t>conts</a:t>
            </a:r>
            <a:r>
              <a:rPr lang="pl-PL" dirty="0" smtClean="0"/>
              <a:t>. </a:t>
            </a:r>
            <a:r>
              <a:rPr lang="pl-PL" b="1" dirty="0" err="1" smtClean="0"/>
              <a:t>k</a:t>
            </a:r>
            <a:r>
              <a:rPr lang="pl-PL" b="1" baseline="-25000" dirty="0" err="1" smtClean="0"/>
              <a:t>d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smtClean="0"/>
              <a:t>7,5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-5</a:t>
            </a:r>
            <a:r>
              <a:rPr lang="pl-PL" dirty="0" smtClean="0"/>
              <a:t> </a:t>
            </a:r>
            <a:r>
              <a:rPr lang="pl-PL" dirty="0"/>
              <a:t>1/s</a:t>
            </a:r>
          </a:p>
          <a:p>
            <a:r>
              <a:rPr lang="pl-PL" dirty="0" err="1" smtClean="0">
                <a:latin typeface="Arial" pitchFamily="34" charset="0"/>
                <a:cs typeface="Arial" pitchFamily="34" charset="0"/>
              </a:rPr>
              <a:t>Porosity</a:t>
            </a:r>
            <a:r>
              <a:rPr lang="pl-PL" dirty="0" smtClean="0">
                <a:latin typeface="Symbol" pitchFamily="18" charset="2"/>
              </a:rPr>
              <a:t> </a:t>
            </a:r>
            <a:r>
              <a:rPr lang="pl-PL" b="1" dirty="0" smtClean="0">
                <a:latin typeface="Symbol" pitchFamily="18" charset="2"/>
              </a:rPr>
              <a:t>e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smtClean="0"/>
              <a:t>0,61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C:\Users\Uzytkownik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7564438" cy="4943475"/>
          </a:xfrm>
          <a:prstGeom prst="rect">
            <a:avLst/>
          </a:prstGeom>
          <a:noFill/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6628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en-US" sz="3600" dirty="0" smtClean="0"/>
              <a:t>Rhodamine B release results in the hydrogel </a:t>
            </a:r>
            <a:r>
              <a:rPr lang="pl-PL" sz="3600" dirty="0" err="1" smtClean="0"/>
              <a:t>multilayer</a:t>
            </a:r>
            <a:endParaRPr lang="pl-PL" sz="3600" dirty="0" smtClean="0"/>
          </a:p>
        </p:txBody>
      </p:sp>
      <p:sp>
        <p:nvSpPr>
          <p:cNvPr id="12" name="pole tekstowe 6"/>
          <p:cNvSpPr txBox="1">
            <a:spLocks noChangeArrowheads="1"/>
          </p:cNvSpPr>
          <p:nvPr/>
        </p:nvSpPr>
        <p:spPr bwMode="auto">
          <a:xfrm>
            <a:off x="1475656" y="1556792"/>
            <a:ext cx="453650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 smtClean="0"/>
              <a:t>Diffusion</a:t>
            </a:r>
            <a:r>
              <a:rPr lang="pl-PL" dirty="0" smtClean="0"/>
              <a:t> </a:t>
            </a:r>
            <a:r>
              <a:rPr lang="pl-PL" dirty="0" err="1" smtClean="0"/>
              <a:t>coefficient</a:t>
            </a:r>
            <a:r>
              <a:rPr lang="pl-PL" dirty="0" smtClean="0"/>
              <a:t> </a:t>
            </a:r>
            <a:r>
              <a:rPr lang="pl-PL" b="1" dirty="0" smtClean="0"/>
              <a:t>D</a:t>
            </a:r>
            <a:r>
              <a:rPr lang="pl-PL" dirty="0" smtClean="0"/>
              <a:t> </a:t>
            </a:r>
            <a:r>
              <a:rPr lang="pl-PL" dirty="0"/>
              <a:t>= 6,3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-11</a:t>
            </a:r>
            <a:r>
              <a:rPr lang="pl-PL" dirty="0" smtClean="0"/>
              <a:t> </a:t>
            </a:r>
            <a:r>
              <a:rPr lang="pl-PL" dirty="0"/>
              <a:t>m</a:t>
            </a:r>
            <a:r>
              <a:rPr lang="pl-PL" baseline="30000" dirty="0"/>
              <a:t>2</a:t>
            </a:r>
            <a:r>
              <a:rPr lang="pl-PL" dirty="0"/>
              <a:t>/s</a:t>
            </a:r>
          </a:p>
          <a:p>
            <a:r>
              <a:rPr lang="pl-PL" dirty="0" err="1" smtClean="0"/>
              <a:t>Desorption</a:t>
            </a:r>
            <a:r>
              <a:rPr lang="pl-PL" dirty="0" smtClean="0"/>
              <a:t> </a:t>
            </a:r>
            <a:r>
              <a:rPr lang="pl-PL" dirty="0" err="1" smtClean="0"/>
              <a:t>conts</a:t>
            </a:r>
            <a:r>
              <a:rPr lang="pl-PL" dirty="0" smtClean="0"/>
              <a:t>. </a:t>
            </a:r>
            <a:r>
              <a:rPr lang="pl-PL" b="1" dirty="0" err="1" smtClean="0"/>
              <a:t>k</a:t>
            </a:r>
            <a:r>
              <a:rPr lang="pl-PL" b="1" baseline="-25000" dirty="0" err="1" smtClean="0"/>
              <a:t>d</a:t>
            </a:r>
            <a:r>
              <a:rPr lang="pl-PL" dirty="0" smtClean="0"/>
              <a:t> =4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-5</a:t>
            </a:r>
            <a:r>
              <a:rPr lang="pl-PL" dirty="0" smtClean="0"/>
              <a:t> </a:t>
            </a:r>
            <a:r>
              <a:rPr lang="pl-PL" dirty="0"/>
              <a:t>1/s</a:t>
            </a:r>
          </a:p>
          <a:p>
            <a:r>
              <a:rPr lang="pl-PL" dirty="0" err="1" smtClean="0">
                <a:latin typeface="Arial" pitchFamily="34" charset="0"/>
                <a:cs typeface="Arial" pitchFamily="34" charset="0"/>
              </a:rPr>
              <a:t>Porosity</a:t>
            </a:r>
            <a:r>
              <a:rPr lang="pl-PL" dirty="0" smtClean="0">
                <a:latin typeface="Symbol" pitchFamily="18" charset="2"/>
              </a:rPr>
              <a:t> </a:t>
            </a:r>
            <a:r>
              <a:rPr lang="pl-PL" b="1" dirty="0" smtClean="0">
                <a:latin typeface="Symbol" pitchFamily="18" charset="2"/>
              </a:rPr>
              <a:t>e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smtClean="0"/>
              <a:t>0,64</a:t>
            </a:r>
            <a:endParaRPr lang="pl-PL" dirty="0"/>
          </a:p>
        </p:txBody>
      </p:sp>
      <p:pic>
        <p:nvPicPr>
          <p:cNvPr id="44034" name="Picture 2" descr="J:\home3\Photos\Mikroskopia optyczna\grubosc materialow\am5-fluoresc3.bmp"/>
          <p:cNvPicPr>
            <a:picLocks noChangeAspect="1" noChangeArrowheads="1"/>
          </p:cNvPicPr>
          <p:nvPr/>
        </p:nvPicPr>
        <p:blipFill>
          <a:blip r:embed="rId4" cstate="print">
            <a:lum bright="-12000" contrast="-30000"/>
          </a:blip>
          <a:srcRect l="39912" t="20663" r="25238" b="48763"/>
          <a:stretch>
            <a:fillRect/>
          </a:stretch>
        </p:blipFill>
        <p:spPr bwMode="auto">
          <a:xfrm>
            <a:off x="6084168" y="1340768"/>
            <a:ext cx="2736304" cy="1800200"/>
          </a:xfrm>
          <a:prstGeom prst="rect">
            <a:avLst/>
          </a:prstGeom>
          <a:noFill/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200" b="1" dirty="0"/>
              <a:t>Electro-spinning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08000" y="1265238"/>
            <a:ext cx="82550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endParaRPr lang="pl-PL" sz="1600" b="1"/>
          </a:p>
          <a:p>
            <a:pPr marL="914400" lvl="1" indent="-457200" eaLnBrk="0" hangingPunct="0">
              <a:spcBef>
                <a:spcPct val="50000"/>
              </a:spcBef>
              <a:buClr>
                <a:srgbClr val="66FF33"/>
              </a:buClr>
              <a:buFont typeface="Wingdings" pitchFamily="2" charset="2"/>
              <a:buNone/>
            </a:pPr>
            <a:endParaRPr lang="pl-PL" sz="1600" b="1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685800" y="1371600"/>
            <a:ext cx="0" cy="11795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685800" y="3200400"/>
            <a:ext cx="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2667000"/>
            <a:ext cx="163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>
                <a:latin typeface="Times New Roman" pitchFamily="18" charset="0"/>
              </a:rPr>
              <a:t>E ~ 10</a:t>
            </a:r>
            <a:r>
              <a:rPr lang="pl-PL" sz="2400" baseline="30000">
                <a:latin typeface="Times New Roman" pitchFamily="18" charset="0"/>
              </a:rPr>
              <a:t>5</a:t>
            </a:r>
            <a:r>
              <a:rPr lang="pl-PL" sz="2400">
                <a:latin typeface="Times New Roman" pitchFamily="18" charset="0"/>
              </a:rPr>
              <a:t>V/m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3733800" y="1219200"/>
            <a:ext cx="0" cy="68580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838200" y="5867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Times New Roman" pitchFamily="18" charset="0"/>
            </a:endParaRP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533400" y="5791200"/>
            <a:ext cx="853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GB" sz="1600"/>
              <a:t>Bending instability enormously increases path of the jet, allowing to solve problem: how to decrease jet diameter 1000 times or more without increasing distance to tenths of kilometres</a:t>
            </a:r>
          </a:p>
        </p:txBody>
      </p:sp>
      <p:sp>
        <p:nvSpPr>
          <p:cNvPr id="35857" name="Freeform 17"/>
          <p:cNvSpPr>
            <a:spLocks/>
          </p:cNvSpPr>
          <p:nvPr/>
        </p:nvSpPr>
        <p:spPr bwMode="auto">
          <a:xfrm>
            <a:off x="1473200" y="2133600"/>
            <a:ext cx="5803900" cy="3670300"/>
          </a:xfrm>
          <a:custGeom>
            <a:avLst/>
            <a:gdLst/>
            <a:ahLst/>
            <a:cxnLst>
              <a:cxn ang="0">
                <a:pos x="1376" y="0"/>
              </a:cxn>
              <a:cxn ang="0">
                <a:pos x="2720" y="480"/>
              </a:cxn>
              <a:cxn ang="0">
                <a:pos x="944" y="480"/>
              </a:cxn>
              <a:cxn ang="0">
                <a:pos x="3008" y="912"/>
              </a:cxn>
              <a:cxn ang="0">
                <a:pos x="848" y="1152"/>
              </a:cxn>
              <a:cxn ang="0">
                <a:pos x="656" y="960"/>
              </a:cxn>
              <a:cxn ang="0">
                <a:pos x="3296" y="1248"/>
              </a:cxn>
              <a:cxn ang="0">
                <a:pos x="272" y="1824"/>
              </a:cxn>
              <a:cxn ang="0">
                <a:pos x="1664" y="1296"/>
              </a:cxn>
              <a:cxn ang="0">
                <a:pos x="3488" y="1536"/>
              </a:cxn>
              <a:cxn ang="0">
                <a:pos x="656" y="2208"/>
              </a:cxn>
              <a:cxn ang="0">
                <a:pos x="656" y="2160"/>
              </a:cxn>
              <a:cxn ang="0">
                <a:pos x="1952" y="2112"/>
              </a:cxn>
            </a:cxnLst>
            <a:rect l="0" t="0" r="r" b="b"/>
            <a:pathLst>
              <a:path w="3656" h="2312">
                <a:moveTo>
                  <a:pt x="1376" y="0"/>
                </a:moveTo>
                <a:cubicBezTo>
                  <a:pt x="2084" y="200"/>
                  <a:pt x="2792" y="400"/>
                  <a:pt x="2720" y="480"/>
                </a:cubicBezTo>
                <a:cubicBezTo>
                  <a:pt x="2648" y="560"/>
                  <a:pt x="896" y="408"/>
                  <a:pt x="944" y="480"/>
                </a:cubicBezTo>
                <a:cubicBezTo>
                  <a:pt x="992" y="552"/>
                  <a:pt x="3024" y="800"/>
                  <a:pt x="3008" y="912"/>
                </a:cubicBezTo>
                <a:cubicBezTo>
                  <a:pt x="2992" y="1024"/>
                  <a:pt x="1240" y="1144"/>
                  <a:pt x="848" y="1152"/>
                </a:cubicBezTo>
                <a:cubicBezTo>
                  <a:pt x="456" y="1160"/>
                  <a:pt x="248" y="944"/>
                  <a:pt x="656" y="960"/>
                </a:cubicBezTo>
                <a:cubicBezTo>
                  <a:pt x="1064" y="976"/>
                  <a:pt x="3360" y="1104"/>
                  <a:pt x="3296" y="1248"/>
                </a:cubicBezTo>
                <a:cubicBezTo>
                  <a:pt x="3232" y="1392"/>
                  <a:pt x="544" y="1816"/>
                  <a:pt x="272" y="1824"/>
                </a:cubicBezTo>
                <a:cubicBezTo>
                  <a:pt x="0" y="1832"/>
                  <a:pt x="1128" y="1344"/>
                  <a:pt x="1664" y="1296"/>
                </a:cubicBezTo>
                <a:cubicBezTo>
                  <a:pt x="2200" y="1248"/>
                  <a:pt x="3656" y="1384"/>
                  <a:pt x="3488" y="1536"/>
                </a:cubicBezTo>
                <a:cubicBezTo>
                  <a:pt x="3320" y="1688"/>
                  <a:pt x="1128" y="2104"/>
                  <a:pt x="656" y="2208"/>
                </a:cubicBezTo>
                <a:cubicBezTo>
                  <a:pt x="184" y="2312"/>
                  <a:pt x="440" y="2176"/>
                  <a:pt x="656" y="2160"/>
                </a:cubicBezTo>
                <a:cubicBezTo>
                  <a:pt x="872" y="2144"/>
                  <a:pt x="1736" y="2120"/>
                  <a:pt x="1952" y="2112"/>
                </a:cubicBezTo>
              </a:path>
            </a:pathLst>
          </a:custGeom>
          <a:noFill/>
          <a:ln w="25400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3870325" y="955675"/>
            <a:ext cx="482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bending instability of electro</a:t>
            </a:r>
            <a:r>
              <a:rPr lang="pl-PL" sz="2400">
                <a:latin typeface="Times New Roman" pitchFamily="18" charset="0"/>
              </a:rPr>
              <a:t>-</a:t>
            </a:r>
            <a:r>
              <a:rPr lang="en-GB" sz="2400">
                <a:latin typeface="Times New Roman" pitchFamily="18" charset="0"/>
              </a:rPr>
              <a:t>spun jet 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5638800" y="2743200"/>
            <a:ext cx="228600" cy="152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733800" y="2819400"/>
            <a:ext cx="228600" cy="152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343400" y="2286000"/>
            <a:ext cx="228600" cy="152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784725" y="2144713"/>
            <a:ext cx="2867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latin typeface="Times New Roman" pitchFamily="18" charset="0"/>
              </a:rPr>
              <a:t>charges moving along spiralling path </a:t>
            </a:r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 flipH="1">
            <a:off x="4572000" y="2286000"/>
            <a:ext cx="228600" cy="76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1" descr="C:\Users\Uzytkownik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12" y="1428736"/>
            <a:ext cx="7554912" cy="4943475"/>
          </a:xfrm>
          <a:prstGeom prst="rect">
            <a:avLst/>
          </a:prstGeom>
          <a:noFill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0" y="0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Rhodamine B release results in the hydrogel </a:t>
            </a:r>
            <a:r>
              <a:rPr lang="pl-PL" sz="3600" dirty="0" err="1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aligned</a:t>
            </a:r>
            <a:r>
              <a:rPr lang="pl-PL" sz="360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</a:t>
            </a:r>
            <a:r>
              <a:rPr lang="pl-PL" sz="3600" dirty="0" err="1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nanof</a:t>
            </a:r>
            <a:r>
              <a:rPr lang="en-US" sz="3600" dirty="0" err="1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iber</a:t>
            </a:r>
            <a:r>
              <a:rPr lang="pl-PL" sz="360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s</a:t>
            </a:r>
            <a:endParaRPr lang="pl-PL" sz="3600" dirty="0">
              <a:latin typeface="+mn-lt"/>
              <a:ea typeface="+mj-ea"/>
              <a:cs typeface="+mj-cs"/>
            </a:endParaRPr>
          </a:p>
        </p:txBody>
      </p:sp>
      <p:pic>
        <p:nvPicPr>
          <p:cNvPr id="43010" name="Picture 2" descr="J:\Dropbox\Electrospinning Tissue Engineering Drug Delivery Systems\SEM\TC354\TC 354 - R-001.jpg"/>
          <p:cNvPicPr>
            <a:picLocks noChangeAspect="1" noChangeArrowheads="1"/>
          </p:cNvPicPr>
          <p:nvPr/>
        </p:nvPicPr>
        <p:blipFill>
          <a:blip r:embed="rId4" cstate="print"/>
          <a:srcRect l="43767" b="49994"/>
          <a:stretch>
            <a:fillRect/>
          </a:stretch>
        </p:blipFill>
        <p:spPr bwMode="auto">
          <a:xfrm>
            <a:off x="6228184" y="1340768"/>
            <a:ext cx="2591495" cy="1728192"/>
          </a:xfrm>
          <a:prstGeom prst="rect">
            <a:avLst/>
          </a:prstGeom>
          <a:noFill/>
        </p:spPr>
      </p:pic>
      <p:sp>
        <p:nvSpPr>
          <p:cNvPr id="8" name="pole tekstowe 6"/>
          <p:cNvSpPr txBox="1">
            <a:spLocks noChangeArrowheads="1"/>
          </p:cNvSpPr>
          <p:nvPr/>
        </p:nvSpPr>
        <p:spPr bwMode="auto">
          <a:xfrm>
            <a:off x="1619672" y="1556792"/>
            <a:ext cx="4536504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 smtClean="0"/>
              <a:t>Diffusion</a:t>
            </a:r>
            <a:r>
              <a:rPr lang="pl-PL" dirty="0" smtClean="0"/>
              <a:t> </a:t>
            </a:r>
            <a:r>
              <a:rPr lang="pl-PL" dirty="0" err="1" smtClean="0"/>
              <a:t>coefficient</a:t>
            </a:r>
            <a:r>
              <a:rPr lang="pl-PL" dirty="0" smtClean="0"/>
              <a:t> </a:t>
            </a:r>
            <a:r>
              <a:rPr lang="pl-PL" b="1" dirty="0" smtClean="0"/>
              <a:t>D</a:t>
            </a:r>
            <a:r>
              <a:rPr lang="pl-PL" dirty="0" smtClean="0"/>
              <a:t> </a:t>
            </a:r>
            <a:r>
              <a:rPr lang="pl-PL" dirty="0"/>
              <a:t>= 6,3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-11</a:t>
            </a:r>
            <a:r>
              <a:rPr lang="pl-PL" dirty="0" smtClean="0"/>
              <a:t> </a:t>
            </a:r>
            <a:r>
              <a:rPr lang="pl-PL" dirty="0"/>
              <a:t>m</a:t>
            </a:r>
            <a:r>
              <a:rPr lang="pl-PL" baseline="30000" dirty="0"/>
              <a:t>2</a:t>
            </a:r>
            <a:r>
              <a:rPr lang="pl-PL" dirty="0"/>
              <a:t>/s</a:t>
            </a:r>
          </a:p>
          <a:p>
            <a:r>
              <a:rPr lang="pl-PL" dirty="0" err="1" smtClean="0"/>
              <a:t>Desorption</a:t>
            </a:r>
            <a:r>
              <a:rPr lang="pl-PL" dirty="0" smtClean="0"/>
              <a:t> </a:t>
            </a:r>
            <a:r>
              <a:rPr lang="pl-PL" dirty="0" err="1" smtClean="0"/>
              <a:t>conts</a:t>
            </a:r>
            <a:r>
              <a:rPr lang="pl-PL" dirty="0" smtClean="0"/>
              <a:t>. </a:t>
            </a:r>
            <a:r>
              <a:rPr lang="pl-PL" b="1" dirty="0" err="1" smtClean="0"/>
              <a:t>k</a:t>
            </a:r>
            <a:r>
              <a:rPr lang="pl-PL" b="1" baseline="-25000" dirty="0" err="1" smtClean="0"/>
              <a:t>d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smtClean="0"/>
              <a:t>4,1 </a:t>
            </a:r>
            <a:r>
              <a:rPr lang="pl-PL" dirty="0">
                <a:solidFill>
                  <a:srgbClr val="000000"/>
                </a:solidFill>
              </a:rPr>
              <a:t>·</a:t>
            </a:r>
            <a:r>
              <a:rPr lang="pl-PL" dirty="0" smtClean="0"/>
              <a:t>10</a:t>
            </a:r>
            <a:r>
              <a:rPr lang="pl-PL" baseline="30000" dirty="0" smtClean="0"/>
              <a:t>-3</a:t>
            </a:r>
            <a:r>
              <a:rPr lang="pl-PL" dirty="0" smtClean="0"/>
              <a:t> </a:t>
            </a:r>
            <a:r>
              <a:rPr lang="pl-PL" dirty="0"/>
              <a:t>1/s</a:t>
            </a:r>
          </a:p>
          <a:p>
            <a:r>
              <a:rPr lang="pl-PL" dirty="0" err="1" smtClean="0">
                <a:latin typeface="Arial" pitchFamily="34" charset="0"/>
                <a:cs typeface="Arial" pitchFamily="34" charset="0"/>
              </a:rPr>
              <a:t>Porosity</a:t>
            </a:r>
            <a:r>
              <a:rPr lang="pl-PL" dirty="0" smtClean="0">
                <a:latin typeface="Symbol" pitchFamily="18" charset="2"/>
              </a:rPr>
              <a:t> </a:t>
            </a:r>
            <a:r>
              <a:rPr lang="pl-PL" b="1" dirty="0" smtClean="0">
                <a:latin typeface="Symbol" pitchFamily="18" charset="2"/>
              </a:rPr>
              <a:t>e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smtClean="0"/>
              <a:t>0,12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2776" name="Picture 4" descr="J:\Dropbox\Comsol\data\0033\fiber.png"/>
          <p:cNvPicPr>
            <a:picLocks noChangeAspect="1" noChangeArrowheads="1"/>
          </p:cNvPicPr>
          <p:nvPr/>
        </p:nvPicPr>
        <p:blipFill>
          <a:blip r:embed="rId4" cstate="print"/>
          <a:srcRect l="23196" t="10594" r="23639" b="12608"/>
          <a:stretch>
            <a:fillRect/>
          </a:stretch>
        </p:blipFill>
        <p:spPr bwMode="auto">
          <a:xfrm>
            <a:off x="5429256" y="1214422"/>
            <a:ext cx="337820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defRPr/>
            </a:pPr>
            <a:r>
              <a:rPr lang="pl-PL" sz="3200" dirty="0" smtClean="0"/>
              <a:t>3D </a:t>
            </a:r>
            <a:r>
              <a:rPr lang="pl-PL" sz="3200" dirty="0" err="1" smtClean="0"/>
              <a:t>numerical</a:t>
            </a:r>
            <a:r>
              <a:rPr lang="pl-PL" sz="3200" dirty="0" smtClean="0"/>
              <a:t> </a:t>
            </a:r>
            <a:r>
              <a:rPr lang="pl-PL" sz="3200" dirty="0" err="1" smtClean="0"/>
              <a:t>simulations</a:t>
            </a:r>
            <a:r>
              <a:rPr lang="pl-PL" sz="3200" dirty="0" smtClean="0"/>
              <a:t> of </a:t>
            </a:r>
            <a:r>
              <a:rPr lang="pl-PL" sz="3200" dirty="0" err="1" smtClean="0"/>
              <a:t>drug</a:t>
            </a:r>
            <a:r>
              <a:rPr lang="pl-PL" sz="3200" dirty="0" smtClean="0"/>
              <a:t> release</a:t>
            </a:r>
            <a:endParaRPr lang="pl-PL" sz="3200" dirty="0" smtClean="0">
              <a:latin typeface="+mn-lt"/>
            </a:endParaRPr>
          </a:p>
        </p:txBody>
      </p:sp>
      <p:pic>
        <p:nvPicPr>
          <p:cNvPr id="32775" name="Picture 10" descr="C:\Users\Uzytkownik\Desktop\Untitled.png"/>
          <p:cNvPicPr>
            <a:picLocks noChangeAspect="1" noChangeArrowheads="1"/>
          </p:cNvPicPr>
          <p:nvPr/>
        </p:nvPicPr>
        <p:blipFill>
          <a:blip r:embed="rId5" cstate="print"/>
          <a:srcRect l="9560" t="5202" r="28008" b="8092"/>
          <a:stretch>
            <a:fillRect/>
          </a:stretch>
        </p:blipFill>
        <p:spPr bwMode="auto">
          <a:xfrm>
            <a:off x="3481238" y="4005064"/>
            <a:ext cx="267493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J:\Dropbox\Electrospinning Tissue Engineering Drug Delivery Systems\SEM\AK114\AK 114 - D-001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285860"/>
            <a:ext cx="3936890" cy="2952328"/>
          </a:xfrm>
          <a:prstGeom prst="rect">
            <a:avLst/>
          </a:prstGeom>
          <a:noFill/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6572264" y="5857892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41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3795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l-PL" sz="3600" dirty="0" err="1" smtClean="0"/>
              <a:t>Numerical</a:t>
            </a:r>
            <a:r>
              <a:rPr lang="pl-PL" sz="3600" dirty="0" smtClean="0"/>
              <a:t> </a:t>
            </a:r>
            <a:r>
              <a:rPr lang="pl-PL" sz="3600" dirty="0" err="1" smtClean="0"/>
              <a:t>results</a:t>
            </a:r>
            <a:r>
              <a:rPr lang="pl-PL" sz="3600" dirty="0" smtClean="0"/>
              <a:t> for materials </a:t>
            </a:r>
            <a:r>
              <a:rPr lang="pl-PL" sz="3600" dirty="0" err="1" smtClean="0"/>
              <a:t>with</a:t>
            </a: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3600" dirty="0" smtClean="0"/>
              <a:t>different </a:t>
            </a:r>
            <a:r>
              <a:rPr lang="pl-PL" sz="3600" dirty="0" err="1" smtClean="0"/>
              <a:t>porosity</a:t>
            </a:r>
            <a:endParaRPr lang="pl-PL" sz="3600" dirty="0" smtClean="0"/>
          </a:p>
        </p:txBody>
      </p:sp>
      <p:pic>
        <p:nvPicPr>
          <p:cNvPr id="33796" name="Picture 4" descr="D:\Dropbox\Dropbox\Comsol\data_input\0034\fibers2.png"/>
          <p:cNvPicPr>
            <a:picLocks noChangeAspect="1" noChangeArrowheads="1"/>
          </p:cNvPicPr>
          <p:nvPr/>
        </p:nvPicPr>
        <p:blipFill>
          <a:blip r:embed="rId4" cstate="print"/>
          <a:srcRect l="23505" t="11530" r="21007" b="15047"/>
          <a:stretch>
            <a:fillRect/>
          </a:stretch>
        </p:blipFill>
        <p:spPr bwMode="auto">
          <a:xfrm>
            <a:off x="1352546" y="1196752"/>
            <a:ext cx="2647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D:\Dropbox\Dropbox\Comsol\data_input\0033\fiber4.png"/>
          <p:cNvPicPr>
            <a:picLocks noChangeAspect="1" noChangeArrowheads="1"/>
          </p:cNvPicPr>
          <p:nvPr/>
        </p:nvPicPr>
        <p:blipFill>
          <a:blip r:embed="rId5" cstate="print"/>
          <a:srcRect l="23946" t="11960" r="24353" b="15630"/>
          <a:stretch>
            <a:fillRect/>
          </a:stretch>
        </p:blipFill>
        <p:spPr bwMode="auto">
          <a:xfrm>
            <a:off x="1287457" y="4143375"/>
            <a:ext cx="2498725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00787" y="2357430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mtClean="0"/>
              <a:t>ε</a:t>
            </a:r>
            <a:r>
              <a:rPr lang="pl-PL" smtClean="0"/>
              <a:t> = 0,4</a:t>
            </a:r>
            <a:endParaRPr lang="en-US"/>
          </a:p>
        </p:txBody>
      </p:sp>
      <p:sp>
        <p:nvSpPr>
          <p:cNvPr id="9" name="Prostokąt 8"/>
          <p:cNvSpPr/>
          <p:nvPr/>
        </p:nvSpPr>
        <p:spPr>
          <a:xfrm>
            <a:off x="215423" y="5357826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ε </a:t>
            </a:r>
            <a:r>
              <a:rPr lang="pl-PL" dirty="0" smtClean="0"/>
              <a:t>= 0,78</a:t>
            </a:r>
            <a:endParaRPr lang="en-US" dirty="0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  <p:pic>
        <p:nvPicPr>
          <p:cNvPr id="12" name="Obraz 11" descr="C:\Users\Paweł\Desktop\png\COLOR\0067-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5272" y="1196752"/>
            <a:ext cx="2880000" cy="269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C:\Users\Paweł\Desktop\png\COLOR\0069-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5272" y="4048943"/>
            <a:ext cx="2880000" cy="273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J:\Dropbox\Comsol\data\0022\fiber4.png"/>
          <p:cNvPicPr>
            <a:picLocks noChangeAspect="1" noChangeArrowheads="1"/>
          </p:cNvPicPr>
          <p:nvPr/>
        </p:nvPicPr>
        <p:blipFill>
          <a:blip r:embed="rId3" cstate="print"/>
          <a:srcRect l="24843" t="13487" r="25685" b="15997"/>
          <a:stretch>
            <a:fillRect/>
          </a:stretch>
        </p:blipFill>
        <p:spPr bwMode="auto">
          <a:xfrm>
            <a:off x="323850" y="1020764"/>
            <a:ext cx="25193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4820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r>
              <a:rPr lang="pl-PL" sz="3600" dirty="0" err="1" smtClean="0"/>
              <a:t>Numerical</a:t>
            </a:r>
            <a:r>
              <a:rPr lang="pl-PL" sz="3600" dirty="0" smtClean="0"/>
              <a:t> </a:t>
            </a:r>
            <a:r>
              <a:rPr lang="pl-PL" sz="3600" dirty="0" err="1" smtClean="0"/>
              <a:t>results</a:t>
            </a:r>
            <a:r>
              <a:rPr lang="pl-PL" sz="3600" dirty="0" smtClean="0"/>
              <a:t> for materials </a:t>
            </a:r>
            <a:r>
              <a:rPr lang="pl-PL" sz="3600" dirty="0" err="1" smtClean="0"/>
              <a:t>with</a:t>
            </a: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3600" dirty="0" smtClean="0"/>
              <a:t>different fibers </a:t>
            </a:r>
            <a:r>
              <a:rPr lang="pl-PL" sz="3600" dirty="0" err="1" smtClean="0"/>
              <a:t>orientation</a:t>
            </a:r>
            <a:endParaRPr lang="pl-PL" sz="3600" dirty="0" smtClean="0"/>
          </a:p>
        </p:txBody>
      </p:sp>
      <p:pic>
        <p:nvPicPr>
          <p:cNvPr id="34821" name="Picture 2" descr="D:\Dropbox\Dropbox\Comsol\data_input\0028\fiber1.png"/>
          <p:cNvPicPr>
            <a:picLocks noChangeAspect="1" noChangeArrowheads="1"/>
          </p:cNvPicPr>
          <p:nvPr/>
        </p:nvPicPr>
        <p:blipFill>
          <a:blip r:embed="rId5" cstate="print"/>
          <a:srcRect l="24467" t="13348" r="24744" b="16322"/>
          <a:stretch>
            <a:fillRect/>
          </a:stretch>
        </p:blipFill>
        <p:spPr bwMode="auto">
          <a:xfrm>
            <a:off x="539750" y="3660795"/>
            <a:ext cx="245903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3" descr="D:\Dropbox\Dropbox\Comsol\data_input\0028\fiber2.png"/>
          <p:cNvPicPr>
            <a:picLocks noChangeAspect="1" noChangeArrowheads="1"/>
          </p:cNvPicPr>
          <p:nvPr/>
        </p:nvPicPr>
        <p:blipFill>
          <a:blip r:embed="rId6" cstate="print"/>
          <a:srcRect l="21602" t="12308" r="20836" b="11983"/>
          <a:stretch>
            <a:fillRect/>
          </a:stretch>
        </p:blipFill>
        <p:spPr bwMode="auto">
          <a:xfrm>
            <a:off x="3357554" y="3606800"/>
            <a:ext cx="251936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1" descr="J:\Dropbox\Comsol\data\0022\fiber5.png"/>
          <p:cNvPicPr>
            <a:picLocks noChangeAspect="1" noChangeArrowheads="1"/>
          </p:cNvPicPr>
          <p:nvPr/>
        </p:nvPicPr>
        <p:blipFill>
          <a:blip r:embed="rId7" cstate="print"/>
          <a:srcRect l="21497" t="12755" r="21648" b="12418"/>
          <a:stretch>
            <a:fillRect/>
          </a:stretch>
        </p:blipFill>
        <p:spPr bwMode="auto">
          <a:xfrm>
            <a:off x="3286116" y="1125538"/>
            <a:ext cx="251936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J:\Dropbox\Comsol\data_input\0026-geom.png"/>
          <p:cNvPicPr>
            <a:picLocks noChangeAspect="1" noChangeArrowheads="1"/>
          </p:cNvPicPr>
          <p:nvPr/>
        </p:nvPicPr>
        <p:blipFill>
          <a:blip r:embed="rId8" cstate="print"/>
          <a:srcRect l="22501" t="14002" r="23496" b="13990"/>
          <a:stretch>
            <a:fillRect/>
          </a:stretch>
        </p:blipFill>
        <p:spPr bwMode="auto">
          <a:xfrm>
            <a:off x="6264464" y="3645024"/>
            <a:ext cx="2484000" cy="2484000"/>
          </a:xfrm>
          <a:prstGeom prst="rect">
            <a:avLst/>
          </a:prstGeom>
          <a:noFill/>
        </p:spPr>
      </p:pic>
      <p:pic>
        <p:nvPicPr>
          <p:cNvPr id="45059" name="Picture 3" descr="J:\Dropbox\Comsol\data_input\0022-geom.png"/>
          <p:cNvPicPr>
            <a:picLocks noChangeAspect="1" noChangeArrowheads="1"/>
          </p:cNvPicPr>
          <p:nvPr/>
        </p:nvPicPr>
        <p:blipFill>
          <a:blip r:embed="rId9" cstate="print"/>
          <a:srcRect l="22501" t="14002" r="23496" b="13990"/>
          <a:stretch>
            <a:fillRect/>
          </a:stretch>
        </p:blipFill>
        <p:spPr bwMode="auto">
          <a:xfrm>
            <a:off x="6264464" y="1124744"/>
            <a:ext cx="2484000" cy="2484000"/>
          </a:xfrm>
          <a:prstGeom prst="rect">
            <a:avLst/>
          </a:prstGeom>
          <a:noFill/>
        </p:spPr>
      </p:pic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5857892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43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048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defRPr/>
            </a:pPr>
            <a:r>
              <a:rPr lang="pl-PL" sz="3200" dirty="0" err="1" smtClean="0">
                <a:latin typeface="+mn-lt"/>
              </a:rPr>
              <a:t>Experimental</a:t>
            </a:r>
            <a:r>
              <a:rPr lang="pl-PL" sz="3200" dirty="0" smtClean="0">
                <a:latin typeface="+mn-lt"/>
              </a:rPr>
              <a:t> </a:t>
            </a:r>
            <a:r>
              <a:rPr lang="pl-PL" sz="3200" dirty="0" err="1" smtClean="0">
                <a:latin typeface="+mn-lt"/>
              </a:rPr>
              <a:t>results</a:t>
            </a:r>
            <a:r>
              <a:rPr lang="pl-PL" sz="3200" dirty="0" smtClean="0">
                <a:latin typeface="+mn-lt"/>
              </a:rPr>
              <a:t> of Rhodamine B release </a:t>
            </a:r>
            <a:br>
              <a:rPr lang="pl-PL" sz="3200" dirty="0" smtClean="0">
                <a:latin typeface="+mn-lt"/>
              </a:rPr>
            </a:br>
            <a:r>
              <a:rPr lang="pl-PL" sz="3200" dirty="0" err="1" smtClean="0">
                <a:latin typeface="+mn-lt"/>
              </a:rPr>
              <a:t>in</a:t>
            </a:r>
            <a:r>
              <a:rPr lang="pl-PL" sz="3200" dirty="0" smtClean="0">
                <a:latin typeface="+mn-lt"/>
              </a:rPr>
              <a:t> PBS </a:t>
            </a:r>
            <a:r>
              <a:rPr lang="pl-PL" sz="3200" dirty="0" err="1" smtClean="0">
                <a:latin typeface="+mn-lt"/>
              </a:rPr>
              <a:t>buffer</a:t>
            </a:r>
            <a:endParaRPr lang="pl-PL" sz="3200" dirty="0" smtClean="0">
              <a:latin typeface="+mn-lt"/>
            </a:endParaRPr>
          </a:p>
        </p:txBody>
      </p:sp>
      <p:sp>
        <p:nvSpPr>
          <p:cNvPr id="28677" name="pole tekstowe 4"/>
          <p:cNvSpPr txBox="1">
            <a:spLocks noChangeArrowheads="1"/>
          </p:cNvSpPr>
          <p:nvPr/>
        </p:nvSpPr>
        <p:spPr bwMode="auto">
          <a:xfrm>
            <a:off x="2214546" y="6215082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 err="1" smtClean="0"/>
              <a:t>Cumulative</a:t>
            </a:r>
            <a:r>
              <a:rPr lang="pl-PL" sz="2400" dirty="0" smtClean="0"/>
              <a:t> release &lt; </a:t>
            </a:r>
            <a:r>
              <a:rPr lang="pl-PL" sz="2400" dirty="0"/>
              <a:t>100% !</a:t>
            </a:r>
            <a:endParaRPr lang="en-US" sz="24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  <p:graphicFrame>
        <p:nvGraphicFramePr>
          <p:cNvPr id="12" name="Wykres 11"/>
          <p:cNvGraphicFramePr/>
          <p:nvPr/>
        </p:nvGraphicFramePr>
        <p:xfrm>
          <a:off x="357158" y="1285860"/>
          <a:ext cx="8358246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rostokąt 12"/>
          <p:cNvSpPr/>
          <p:nvPr/>
        </p:nvSpPr>
        <p:spPr>
          <a:xfrm>
            <a:off x="6858016" y="3857628"/>
            <a:ext cx="1071570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aphicFrame>
        <p:nvGraphicFramePr>
          <p:cNvPr id="12" name="Wykres 11"/>
          <p:cNvGraphicFramePr/>
          <p:nvPr/>
        </p:nvGraphicFramePr>
        <p:xfrm>
          <a:off x="714348" y="1340768"/>
          <a:ext cx="7169260" cy="487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>
              <a:defRPr/>
            </a:pPr>
            <a:r>
              <a:rPr lang="pl-PL" sz="3600" dirty="0" err="1" smtClean="0"/>
              <a:t>Experimental</a:t>
            </a:r>
            <a:r>
              <a:rPr lang="pl-PL" sz="3600" dirty="0" smtClean="0"/>
              <a:t> </a:t>
            </a:r>
            <a:r>
              <a:rPr lang="pl-PL" sz="3600" dirty="0" err="1" smtClean="0"/>
              <a:t>results</a:t>
            </a:r>
            <a:r>
              <a:rPr lang="pl-PL" sz="3600" dirty="0" smtClean="0"/>
              <a:t> of a-tocopherol release </a:t>
            </a:r>
            <a:endParaRPr lang="pl-PL" sz="3600" dirty="0" smtClean="0">
              <a:latin typeface="+mn-lt"/>
            </a:endParaRPr>
          </a:p>
        </p:txBody>
      </p:sp>
      <p:sp>
        <p:nvSpPr>
          <p:cNvPr id="9" name="Nawias klamrowy zamykający 8"/>
          <p:cNvSpPr/>
          <p:nvPr/>
        </p:nvSpPr>
        <p:spPr>
          <a:xfrm>
            <a:off x="6084168" y="4472856"/>
            <a:ext cx="288032" cy="64807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9"/>
          <p:cNvSpPr txBox="1"/>
          <p:nvPr/>
        </p:nvSpPr>
        <p:spPr>
          <a:xfrm>
            <a:off x="6335816" y="4328840"/>
            <a:ext cx="936104" cy="1138773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Uwalnianie</a:t>
            </a:r>
            <a:endParaRPr lang="pl-PL" sz="1100" dirty="0" smtClean="0"/>
          </a:p>
          <a:p>
            <a:endParaRPr lang="pl-PL" sz="1100" dirty="0" smtClean="0"/>
          </a:p>
          <a:p>
            <a:r>
              <a:rPr lang="pl-PL" sz="1100" dirty="0" smtClean="0"/>
              <a:t>statyczne</a:t>
            </a:r>
          </a:p>
          <a:p>
            <a:endParaRPr lang="pl-PL" sz="1200" dirty="0" smtClean="0"/>
          </a:p>
          <a:p>
            <a:endParaRPr lang="pl-PL" sz="1100" dirty="0" smtClean="0"/>
          </a:p>
          <a:p>
            <a:r>
              <a:rPr lang="pl-PL" sz="1100" dirty="0" smtClean="0"/>
              <a:t>dynamiczne</a:t>
            </a:r>
            <a:endParaRPr lang="en-US" sz="1100" dirty="0"/>
          </a:p>
        </p:txBody>
      </p:sp>
      <p:sp>
        <p:nvSpPr>
          <p:cNvPr id="11" name="Nawias klamrowy zamykający 10"/>
          <p:cNvSpPr/>
          <p:nvPr/>
        </p:nvSpPr>
        <p:spPr>
          <a:xfrm>
            <a:off x="6084168" y="5192936"/>
            <a:ext cx="288032" cy="216024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5857892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45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/>
          <a:lstStyle/>
          <a:p>
            <a:pPr>
              <a:defRPr/>
            </a:pPr>
            <a:r>
              <a:rPr lang="pl-PL" sz="3600" dirty="0" err="1" smtClean="0"/>
              <a:t>Experimental</a:t>
            </a:r>
            <a:r>
              <a:rPr lang="pl-PL" sz="3600" dirty="0" smtClean="0"/>
              <a:t> </a:t>
            </a:r>
            <a:r>
              <a:rPr lang="pl-PL" sz="3600" dirty="0" err="1" smtClean="0"/>
              <a:t>results</a:t>
            </a:r>
            <a:r>
              <a:rPr lang="pl-PL" sz="3600" dirty="0" smtClean="0"/>
              <a:t> of </a:t>
            </a:r>
            <a:r>
              <a:rPr lang="pl-PL" sz="3600" dirty="0" err="1" smtClean="0"/>
              <a:t>drugs</a:t>
            </a:r>
            <a:r>
              <a:rPr lang="pl-PL" sz="3600" dirty="0" smtClean="0"/>
              <a:t> release </a:t>
            </a:r>
            <a:r>
              <a:rPr lang="pl-PL" sz="3600" dirty="0" smtClean="0">
                <a:latin typeface="+mn-lt"/>
              </a:rPr>
              <a:t>: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 NGF and BDNF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71472" y="257174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Comparison</a:t>
            </a:r>
            <a:r>
              <a:rPr lang="pl-PL" sz="1600" dirty="0" smtClean="0"/>
              <a:t> of NGF release for different </a:t>
            </a:r>
            <a:r>
              <a:rPr lang="pl-PL" sz="1600" dirty="0" err="1" smtClean="0"/>
              <a:t>type</a:t>
            </a:r>
            <a:r>
              <a:rPr lang="pl-PL" sz="1600" dirty="0" smtClean="0"/>
              <a:t> of electrospinning</a:t>
            </a:r>
            <a:endParaRPr lang="en-US" sz="1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786314" y="242886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Comparison of protein release for different amounts of the aqueous phase</a:t>
            </a:r>
            <a:endParaRPr lang="en-US" sz="1600" dirty="0"/>
          </a:p>
        </p:txBody>
      </p:sp>
      <p:pic>
        <p:nvPicPr>
          <p:cNvPr id="16385" name="Picture 1" descr="J:\Dropbox\Image038_ch00.tif"/>
          <p:cNvPicPr>
            <a:picLocks noChangeAspect="1" noChangeArrowheads="1"/>
          </p:cNvPicPr>
          <p:nvPr/>
        </p:nvPicPr>
        <p:blipFill>
          <a:blip r:embed="rId3" cstate="print">
            <a:lum bright="25000"/>
          </a:blip>
          <a:srcRect t="48452"/>
          <a:stretch>
            <a:fillRect/>
          </a:stretch>
        </p:blipFill>
        <p:spPr bwMode="auto">
          <a:xfrm>
            <a:off x="1187624" y="1341338"/>
            <a:ext cx="2675111" cy="1158968"/>
          </a:xfrm>
          <a:prstGeom prst="rect">
            <a:avLst/>
          </a:prstGeom>
          <a:noFill/>
        </p:spPr>
      </p:pic>
      <p:pic>
        <p:nvPicPr>
          <p:cNvPr id="16386" name="Picture 2" descr="J:\home3\Photos\Mikroskop konfokalny\wlokna\PN137\Image043Snapshot1_ch00.tif"/>
          <p:cNvPicPr>
            <a:picLocks noChangeAspect="1" noChangeArrowheads="1"/>
          </p:cNvPicPr>
          <p:nvPr/>
        </p:nvPicPr>
        <p:blipFill>
          <a:blip r:embed="rId4" cstate="print">
            <a:lum bright="35000"/>
          </a:blip>
          <a:srcRect t="14721" r="11137" b="38509"/>
          <a:stretch>
            <a:fillRect/>
          </a:stretch>
        </p:blipFill>
        <p:spPr bwMode="auto">
          <a:xfrm>
            <a:off x="5364088" y="1341338"/>
            <a:ext cx="2736304" cy="1158968"/>
          </a:xfrm>
          <a:prstGeom prst="rect">
            <a:avLst/>
          </a:prstGeom>
          <a:noFill/>
        </p:spPr>
      </p:pic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5715016"/>
            <a:ext cx="2133600" cy="365125"/>
          </a:xfrm>
        </p:spPr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46</a:t>
            </a:fld>
            <a:endParaRPr lang="pl-PL" dirty="0"/>
          </a:p>
        </p:txBody>
      </p:sp>
      <p:graphicFrame>
        <p:nvGraphicFramePr>
          <p:cNvPr id="22" name="Wykres 21"/>
          <p:cNvGraphicFramePr/>
          <p:nvPr/>
        </p:nvGraphicFramePr>
        <p:xfrm>
          <a:off x="0" y="3214686"/>
          <a:ext cx="4605720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Wykres 22"/>
          <p:cNvGraphicFramePr/>
          <p:nvPr/>
        </p:nvGraphicFramePr>
        <p:xfrm>
          <a:off x="4523936" y="3214686"/>
          <a:ext cx="462006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0"/>
          <p:cNvSpPr>
            <a:spLocks noChangeArrowheads="1"/>
          </p:cNvSpPr>
          <p:nvPr/>
        </p:nvSpPr>
        <p:spPr bwMode="auto">
          <a:xfrm>
            <a:off x="323850" y="188913"/>
            <a:ext cx="8569325" cy="1152525"/>
          </a:xfrm>
          <a:prstGeom prst="rect">
            <a:avLst/>
          </a:prstGeom>
          <a:blipFill dpi="0" rotWithShape="1">
            <a:blip r:embed="rId2" cstate="print">
              <a:alphaModFix amt="32000"/>
            </a:blip>
            <a:srcRect/>
            <a:stretch>
              <a:fillRect/>
            </a:stretch>
          </a:blipFill>
          <a:ln w="25400"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5770" tIns="44600" rIns="85770" bIns="44600" anchor="ctr"/>
          <a:lstStyle/>
          <a:p>
            <a:pPr algn="ctr">
              <a:spcBef>
                <a:spcPts val="24"/>
              </a:spcBef>
              <a:buSzPct val="45000"/>
              <a:tabLst>
                <a:tab pos="689877" algn="l"/>
                <a:tab pos="1379753" algn="l"/>
                <a:tab pos="2069630" algn="l"/>
                <a:tab pos="2759507" algn="l"/>
                <a:tab pos="3449384" algn="l"/>
                <a:tab pos="4139260" algn="l"/>
                <a:tab pos="4829137" algn="l"/>
                <a:tab pos="5519014" algn="l"/>
                <a:tab pos="6208890" algn="l"/>
                <a:tab pos="6898767" algn="l"/>
                <a:tab pos="7588644" algn="l"/>
                <a:tab pos="8278520" algn="l"/>
                <a:tab pos="8968397" algn="l"/>
                <a:tab pos="9658274" algn="l"/>
                <a:tab pos="10348151" algn="l"/>
                <a:tab pos="11038027" algn="l"/>
                <a:tab pos="11727904" algn="l"/>
                <a:tab pos="12417781" algn="l"/>
                <a:tab pos="13107657" algn="l"/>
                <a:tab pos="13797534" algn="l"/>
                <a:tab pos="14487411" algn="l"/>
                <a:tab pos="15177287" algn="l"/>
                <a:tab pos="15867164" algn="l"/>
                <a:tab pos="16557041" algn="l"/>
                <a:tab pos="17246918" algn="l"/>
                <a:tab pos="17936794" algn="l"/>
                <a:tab pos="18626671" algn="l"/>
                <a:tab pos="19316548" algn="l"/>
                <a:tab pos="20006424" algn="l"/>
                <a:tab pos="20696301" algn="l"/>
                <a:tab pos="21386178" algn="l"/>
                <a:tab pos="22076054" algn="l"/>
              </a:tabLst>
              <a:defRPr/>
            </a:pPr>
            <a:endParaRPr lang="en-US" sz="6300" b="1">
              <a:solidFill>
                <a:srgbClr val="000000"/>
              </a:solidFill>
            </a:endParaRPr>
          </a:p>
        </p:txBody>
      </p:sp>
      <p:sp>
        <p:nvSpPr>
          <p:cNvPr id="20483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011238"/>
          </a:xfrm>
        </p:spPr>
        <p:txBody>
          <a:bodyPr/>
          <a:lstStyle/>
          <a:p>
            <a:r>
              <a:rPr lang="pl-PL" smtClean="0"/>
              <a:t>Conclusions</a:t>
            </a:r>
          </a:p>
        </p:txBody>
      </p:sp>
      <p:sp>
        <p:nvSpPr>
          <p:cNvPr id="20484" name="Symbol zastępczy zawartości 2"/>
          <p:cNvSpPr>
            <a:spLocks noGrp="1"/>
          </p:cNvSpPr>
          <p:nvPr>
            <p:ph idx="1"/>
          </p:nvPr>
        </p:nvSpPr>
        <p:spPr>
          <a:xfrm>
            <a:off x="323850" y="1412875"/>
            <a:ext cx="8569325" cy="3095625"/>
          </a:xfrm>
        </p:spPr>
        <p:txBody>
          <a:bodyPr/>
          <a:lstStyle/>
          <a:p>
            <a:pPr algn="just"/>
            <a:r>
              <a:rPr lang="pl-PL" sz="2000" smtClean="0"/>
              <a:t>E</a:t>
            </a:r>
            <a:r>
              <a:rPr lang="en-US" sz="2000" smtClean="0"/>
              <a:t>xperimental system is suitable for the evaluation of produced</a:t>
            </a:r>
            <a:r>
              <a:rPr lang="pl-PL" sz="2000" smtClean="0"/>
              <a:t> Drug Delivery Systems</a:t>
            </a:r>
          </a:p>
          <a:p>
            <a:pPr algn="just"/>
            <a:r>
              <a:rPr lang="pl-PL" sz="2000" smtClean="0"/>
              <a:t>Aligned nanofibers had the bigest burst release and slow release</a:t>
            </a:r>
            <a:br>
              <a:rPr lang="pl-PL" sz="2000" smtClean="0"/>
            </a:br>
            <a:r>
              <a:rPr lang="pl-PL" sz="2000" smtClean="0"/>
              <a:t>This </a:t>
            </a:r>
            <a:r>
              <a:rPr lang="en-US" sz="2000" smtClean="0"/>
              <a:t>nanofibers are used to release sodium glutamate to irritate motor neurons to produce rat model for the Amyotrophic </a:t>
            </a:r>
            <a:r>
              <a:rPr lang="pl-PL" sz="2000" smtClean="0"/>
              <a:t>L</a:t>
            </a:r>
            <a:r>
              <a:rPr lang="en-US" sz="2000" smtClean="0"/>
              <a:t>ateral </a:t>
            </a:r>
            <a:r>
              <a:rPr lang="pl-PL" sz="2000" smtClean="0"/>
              <a:t>S</a:t>
            </a:r>
            <a:r>
              <a:rPr lang="en-US" sz="2000" smtClean="0"/>
              <a:t>clerosis.</a:t>
            </a:r>
            <a:endParaRPr lang="pl-PL" sz="2000" smtClean="0"/>
          </a:p>
          <a:p>
            <a:pPr algn="just"/>
            <a:r>
              <a:rPr lang="pl-PL" sz="2000" smtClean="0"/>
              <a:t>Sandwich membrane can decrease initial burst of drug</a:t>
            </a:r>
          </a:p>
          <a:p>
            <a:pPr algn="just"/>
            <a:r>
              <a:rPr lang="pl-PL" sz="2000" smtClean="0"/>
              <a:t>Core-shell nanofibers prolong drug release</a:t>
            </a:r>
          </a:p>
          <a:p>
            <a:endParaRPr lang="pl-PL" sz="2800" smtClean="0"/>
          </a:p>
          <a:p>
            <a:endParaRPr lang="pl-PL" sz="2800" smtClean="0"/>
          </a:p>
          <a:p>
            <a:endParaRPr lang="pl-PL" sz="280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763713" y="4025900"/>
          <a:ext cx="5616896" cy="2499360"/>
        </p:xfrm>
        <a:graphic>
          <a:graphicData uri="http://schemas.openxmlformats.org/drawingml/2006/table">
            <a:tbl>
              <a:tblPr/>
              <a:tblGrid>
                <a:gridCol w="1420553"/>
                <a:gridCol w="1159302"/>
                <a:gridCol w="1159302"/>
                <a:gridCol w="1877739"/>
              </a:tblGrid>
              <a:tr h="28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Hydrogel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PBS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8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Material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k</a:t>
                      </a:r>
                      <a:r>
                        <a:rPr kumimoji="0" lang="pl-PL" sz="1600" b="1" i="0" u="none" strike="noStrike" cap="none" normalizeH="0" baseline="-2500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des</a:t>
                      </a:r>
                      <a:r>
                        <a:rPr kumimoji="0" lang="pl-PL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[1/s]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k</a:t>
                      </a:r>
                      <a:r>
                        <a:rPr kumimoji="0" lang="pl-PL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des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  [g/cm</a:t>
                      </a:r>
                      <a:r>
                        <a:rPr kumimoji="0" lang="pl-PL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charset="0"/>
                        </a:rPr>
                        <a:t>]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507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Irregular nanofibers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3,4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0,69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1,7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</a:tr>
              <a:tr h="507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Aligned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 nanofibers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4,1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0,12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5,9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</a:tr>
              <a:tr h="28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Sandwich 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0,4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</a:tr>
              <a:tr h="3134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Core-shell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7,5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1,5 · 10</a:t>
                      </a:r>
                      <a:r>
                        <a:rPr kumimoji="0" lang="pl-PL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0" y="0"/>
            <a:ext cx="9144000" cy="11783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D95D1-A0CA-46AF-AC7F-E24B274081FE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187426"/>
          </a:xfrm>
        </p:spPr>
        <p:txBody>
          <a:bodyPr/>
          <a:lstStyle/>
          <a:p>
            <a:r>
              <a:rPr lang="pl-PL" b="1" dirty="0" err="1" smtClean="0"/>
              <a:t>Possible</a:t>
            </a:r>
            <a:r>
              <a:rPr lang="pl-PL" b="1" dirty="0" smtClean="0"/>
              <a:t> </a:t>
            </a:r>
            <a:r>
              <a:rPr lang="en-US" b="1" dirty="0" smtClean="0"/>
              <a:t>commercialization</a:t>
            </a:r>
            <a:endParaRPr lang="en-US" sz="4000" b="1" dirty="0" smtClean="0"/>
          </a:p>
        </p:txBody>
      </p:sp>
      <p:sp>
        <p:nvSpPr>
          <p:cNvPr id="7" name="Symbol zastępczy numeru slajdu 1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D95D1-A0CA-46AF-AC7F-E24B274081F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28596" y="1142984"/>
            <a:ext cx="828680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SzPct val="76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+mj-lt"/>
                <a:cs typeface="DejaVu Sans" charset="0"/>
              </a:rPr>
              <a:t>The potential of the market</a:t>
            </a:r>
            <a:r>
              <a:rPr lang="pl-PL" sz="2800" b="1" dirty="0" smtClean="0">
                <a:solidFill>
                  <a:srgbClr val="000000"/>
                </a:solidFill>
                <a:latin typeface="+mj-lt"/>
                <a:cs typeface="DejaVu Sans" charset="0"/>
              </a:rPr>
              <a:t>:</a:t>
            </a:r>
          </a:p>
          <a:p>
            <a:pPr algn="just">
              <a:spcBef>
                <a:spcPts val="600"/>
              </a:spcBef>
              <a:buSzPct val="76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3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urology</a:t>
            </a:r>
            <a:r>
              <a:rPr lang="en-US" sz="2300" dirty="0" smtClean="0">
                <a:solidFill>
                  <a:srgbClr val="000000"/>
                </a:solidFill>
                <a:latin typeface="+mj-lt"/>
                <a:cs typeface="DejaVu Sans" charset="0"/>
              </a:rPr>
              <a:t>,</a:t>
            </a:r>
            <a:r>
              <a:rPr lang="pl-PL" sz="23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+mj-lt"/>
                <a:cs typeface="DejaVu Sans" charset="0"/>
              </a:rPr>
              <a:t>oncology, general surgery and </a:t>
            </a:r>
            <a:r>
              <a:rPr lang="en-US" sz="23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cardi</a:t>
            </a:r>
            <a:r>
              <a:rPr lang="pl-PL" sz="23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ology</a:t>
            </a:r>
            <a:endParaRPr lang="pl-PL" sz="2300" dirty="0" smtClean="0">
              <a:solidFill>
                <a:srgbClr val="000000"/>
              </a:solidFill>
              <a:latin typeface="+mj-lt"/>
              <a:cs typeface="DejaVu Sans" charset="0"/>
            </a:endParaRPr>
          </a:p>
          <a:p>
            <a:pPr algn="just">
              <a:spcBef>
                <a:spcPts val="600"/>
              </a:spcBef>
              <a:buSzPct val="76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l-PL" sz="1400" dirty="0" smtClean="0">
              <a:solidFill>
                <a:srgbClr val="000000"/>
              </a:solidFill>
              <a:latin typeface="+mj-lt"/>
              <a:cs typeface="DejaVu Sans" charset="0"/>
            </a:endParaRPr>
          </a:p>
          <a:p>
            <a:pPr algn="just">
              <a:spcBef>
                <a:spcPts val="600"/>
              </a:spcBef>
              <a:buSzPct val="76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800" b="1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Positive</a:t>
            </a:r>
            <a:r>
              <a:rPr lang="pl-PL" sz="2800" b="1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800" b="1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results</a:t>
            </a:r>
            <a:r>
              <a:rPr lang="pl-PL" sz="2800" b="1" dirty="0" smtClean="0">
                <a:solidFill>
                  <a:srgbClr val="000000"/>
                </a:solidFill>
                <a:latin typeface="+mj-lt"/>
                <a:cs typeface="DejaVu Sans" charset="0"/>
              </a:rPr>
              <a:t>:</a:t>
            </a:r>
          </a:p>
          <a:p>
            <a:pPr algn="just">
              <a:spcBef>
                <a:spcPts val="600"/>
              </a:spcBef>
              <a:buSzPct val="76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single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or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multi-drug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release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in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time of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weeks</a:t>
            </a:r>
            <a:endParaRPr lang="pl-PL" sz="2400" dirty="0" smtClean="0">
              <a:solidFill>
                <a:srgbClr val="000000"/>
              </a:solidFill>
              <a:latin typeface="+mj-lt"/>
              <a:cs typeface="DejaVu Sans" charset="0"/>
            </a:endParaRPr>
          </a:p>
          <a:p>
            <a:pPr algn="just">
              <a:spcBef>
                <a:spcPts val="600"/>
              </a:spcBef>
              <a:buSzPct val="76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controlled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drug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release</a:t>
            </a:r>
          </a:p>
          <a:p>
            <a:pPr algn="just">
              <a:spcBef>
                <a:spcPts val="600"/>
              </a:spcBef>
              <a:buSzPct val="76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no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signs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of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inmflammation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after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neurosurgery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</a:p>
          <a:p>
            <a:pPr algn="just">
              <a:spcBef>
                <a:spcPts val="600"/>
              </a:spcBef>
              <a:buSzPct val="76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no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signs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of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cell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death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</a:p>
          <a:p>
            <a:pPr algn="just">
              <a:spcBef>
                <a:spcPts val="600"/>
              </a:spcBef>
              <a:buSzPct val="76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material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prevents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scar</a:t>
            </a:r>
            <a:r>
              <a:rPr lang="pl-PL" sz="2400" dirty="0" smtClean="0">
                <a:solidFill>
                  <a:srgbClr val="000000"/>
                </a:solidFill>
                <a:latin typeface="+mj-lt"/>
                <a:cs typeface="DejaVu Sans" charset="0"/>
              </a:rPr>
              <a:t> </a:t>
            </a:r>
            <a:r>
              <a:rPr lang="pl-PL" sz="2400" dirty="0" err="1" smtClean="0">
                <a:solidFill>
                  <a:srgbClr val="000000"/>
                </a:solidFill>
                <a:latin typeface="+mj-lt"/>
                <a:cs typeface="DejaVu Sans" charset="0"/>
              </a:rPr>
              <a:t>formation</a:t>
            </a:r>
            <a:endParaRPr lang="pl-PL" sz="2400" dirty="0" smtClean="0">
              <a:solidFill>
                <a:srgbClr val="000000"/>
              </a:solidFill>
              <a:latin typeface="+mj-lt"/>
              <a:cs typeface="DejaVu Sans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1406" y="5559998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dirty="0" err="1" smtClean="0"/>
              <a:t>Patents</a:t>
            </a:r>
            <a:r>
              <a:rPr lang="pl-PL" dirty="0" smtClean="0"/>
              <a:t>: P.390140 (</a:t>
            </a:r>
            <a:r>
              <a:rPr lang="pl-PL" dirty="0" err="1" smtClean="0"/>
              <a:t>pending</a:t>
            </a:r>
            <a:r>
              <a:rPr lang="pl-PL" dirty="0" smtClean="0"/>
              <a:t>), P.395894 (</a:t>
            </a:r>
            <a:r>
              <a:rPr lang="pl-PL" dirty="0" err="1" smtClean="0"/>
              <a:t>pending</a:t>
            </a:r>
            <a:r>
              <a:rPr lang="pl-PL" dirty="0" smtClean="0"/>
              <a:t>), P.404667 (</a:t>
            </a:r>
            <a:r>
              <a:rPr lang="pl-PL" dirty="0" err="1" smtClean="0"/>
              <a:t>pending</a:t>
            </a:r>
            <a:r>
              <a:rPr lang="pl-PL" dirty="0" smtClean="0"/>
              <a:t>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466850" y="3290888"/>
            <a:ext cx="2925763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66850" y="3290888"/>
            <a:ext cx="2970213" cy="1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63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latin typeface="Arial" pitchFamily="34" charset="0"/>
              </a:rPr>
              <a:t>Acknowledgments. 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>
                <a:latin typeface="Arial" pitchFamily="34" charset="0"/>
              </a:rPr>
              <a:t>- </a:t>
            </a:r>
            <a:r>
              <a:rPr lang="pl-PL" b="1" dirty="0" smtClean="0">
                <a:latin typeface="Arial" pitchFamily="34" charset="0"/>
              </a:rPr>
              <a:t>P. Sajkiewicz, T</a:t>
            </a:r>
            <a:r>
              <a:rPr lang="pl-PL" b="1" dirty="0">
                <a:latin typeface="Arial" pitchFamily="34" charset="0"/>
              </a:rPr>
              <a:t>. Chmielewski, A. Molenda, IPPT </a:t>
            </a:r>
            <a:r>
              <a:rPr lang="pl-PL" b="1" dirty="0" smtClean="0">
                <a:latin typeface="Arial" pitchFamily="34" charset="0"/>
              </a:rPr>
              <a:t>PAN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 smtClean="0">
                <a:latin typeface="Arial" pitchFamily="34" charset="0"/>
              </a:rPr>
              <a:t>-J</a:t>
            </a:r>
            <a:r>
              <a:rPr lang="pl-PL" b="1" dirty="0">
                <a:latin typeface="Arial" pitchFamily="34" charset="0"/>
              </a:rPr>
              <a:t>. Rafałowska, IMDiK </a:t>
            </a:r>
            <a:r>
              <a:rPr lang="pl-PL" b="1" dirty="0" smtClean="0">
                <a:latin typeface="Arial" pitchFamily="34" charset="0"/>
              </a:rPr>
              <a:t>PAN  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 smtClean="0">
                <a:latin typeface="Arial" pitchFamily="34" charset="0"/>
              </a:rPr>
              <a:t> - </a:t>
            </a:r>
            <a:r>
              <a:rPr lang="pl-PL" b="1" dirty="0">
                <a:latin typeface="Arial" pitchFamily="34" charset="0"/>
              </a:rPr>
              <a:t>T. Drewa, T. </a:t>
            </a:r>
            <a:r>
              <a:rPr lang="pl-PL" b="1" dirty="0" err="1">
                <a:latin typeface="Arial" pitchFamily="34" charset="0"/>
              </a:rPr>
              <a:t>Kloskowski</a:t>
            </a:r>
            <a:r>
              <a:rPr lang="pl-PL" b="1" dirty="0">
                <a:latin typeface="Arial" pitchFamily="34" charset="0"/>
              </a:rPr>
              <a:t>, J. Adamowicz, UMK Collegium </a:t>
            </a:r>
            <a:r>
              <a:rPr lang="pl-PL" b="1" dirty="0" err="1">
                <a:latin typeface="Arial" pitchFamily="34" charset="0"/>
              </a:rPr>
              <a:t>Medicum</a:t>
            </a:r>
            <a:r>
              <a:rPr lang="pl-PL" b="1" dirty="0">
                <a:latin typeface="Arial" pitchFamily="34" charset="0"/>
              </a:rPr>
              <a:t>  </a:t>
            </a:r>
            <a:endParaRPr lang="pl-PL" sz="3200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>
                <a:latin typeface="Arial" pitchFamily="34" charset="0"/>
              </a:rPr>
              <a:t>- T. Ciach, WUT, </a:t>
            </a:r>
            <a:r>
              <a:rPr lang="pl-PL" b="1" dirty="0" err="1">
                <a:latin typeface="Arial" pitchFamily="34" charset="0"/>
              </a:rPr>
              <a:t>IChiP</a:t>
            </a:r>
            <a:r>
              <a:rPr lang="pl-PL" b="1" dirty="0">
                <a:latin typeface="Arial" pitchFamily="34" charset="0"/>
              </a:rPr>
              <a:t> </a:t>
            </a:r>
            <a:r>
              <a:rPr lang="pl-PL" b="1" dirty="0" smtClean="0">
                <a:latin typeface="Arial" pitchFamily="34" charset="0"/>
              </a:rPr>
              <a:t> 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>
                <a:latin typeface="Arial" pitchFamily="34" charset="0"/>
              </a:rPr>
              <a:t>- R. Stachowiak, WU, </a:t>
            </a:r>
            <a:r>
              <a:rPr lang="pl-PL" b="1" dirty="0" err="1">
                <a:latin typeface="Arial" pitchFamily="34" charset="0"/>
              </a:rPr>
              <a:t>Biology</a:t>
            </a:r>
            <a:r>
              <a:rPr lang="pl-PL" b="1" dirty="0">
                <a:latin typeface="Arial" pitchFamily="34" charset="0"/>
              </a:rPr>
              <a:t> Dept. </a:t>
            </a:r>
            <a:r>
              <a:rPr lang="pl-PL" b="1" dirty="0" smtClean="0">
                <a:latin typeface="Arial" pitchFamily="34" charset="0"/>
              </a:rPr>
              <a:t> 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>
                <a:latin typeface="Arial" pitchFamily="34" charset="0"/>
              </a:rPr>
              <a:t>- B. Noszczyk, </a:t>
            </a:r>
            <a:r>
              <a:rPr lang="pl-PL" b="1">
                <a:latin typeface="Arial" pitchFamily="34" charset="0"/>
              </a:rPr>
              <a:t>MCP </a:t>
            </a: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b="1" dirty="0">
              <a:latin typeface="Arial" pitchFamily="34" charset="0"/>
            </a:endParaRPr>
          </a:p>
          <a:p>
            <a: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latin typeface="Arial" pitchFamily="34" charset="0"/>
              </a:rPr>
              <a:t>This research is supported by Ministry of Science and Higher Education, </a:t>
            </a:r>
            <a:r>
              <a:rPr lang="en-US" b="1" dirty="0" err="1">
                <a:latin typeface="Arial" pitchFamily="34" charset="0"/>
              </a:rPr>
              <a:t>NCBiR</a:t>
            </a:r>
            <a:r>
              <a:rPr lang="en-US" b="1" dirty="0">
                <a:latin typeface="Arial" pitchFamily="34" charset="0"/>
              </a:rPr>
              <a:t> grant no. R13008110. </a:t>
            </a:r>
            <a:r>
              <a:rPr lang="en-US" b="1" dirty="0" err="1">
                <a:latin typeface="Arial" pitchFamily="34" charset="0"/>
              </a:rPr>
              <a:t>Paweł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</a:rPr>
              <a:t>Nakielski</a:t>
            </a:r>
            <a:r>
              <a:rPr lang="en-US" b="1" dirty="0">
                <a:latin typeface="Arial" pitchFamily="34" charset="0"/>
              </a:rPr>
              <a:t> has been supported with a scholarship from the European Social Fund, Human Capital Operational Program.</a:t>
            </a:r>
            <a:endParaRPr lang="pl-PL" b="1" dirty="0">
              <a:latin typeface="Arial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</a:rPr>
              <a:t>2012 .09.05                                                                                                                         http://fluid.ippt.gov.pl/nanofibres/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457200" y="22860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 b="1" dirty="0"/>
              <a:t>Electrospinning observed  at 4500fps</a:t>
            </a:r>
          </a:p>
        </p:txBody>
      </p:sp>
      <p:sp>
        <p:nvSpPr>
          <p:cNvPr id="117763" name="Line 3"/>
          <p:cNvSpPr>
            <a:spLocks noChangeShapeType="1"/>
          </p:cNvSpPr>
          <p:nvPr/>
        </p:nvSpPr>
        <p:spPr bwMode="auto">
          <a:xfrm flipV="1">
            <a:off x="900113" y="1052513"/>
            <a:ext cx="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900113" y="3573463"/>
            <a:ext cx="0" cy="1981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68313" y="2997200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sz="2400">
                <a:solidFill>
                  <a:srgbClr val="FF0000"/>
                </a:solidFill>
                <a:latin typeface="Times New Roman" pitchFamily="18" charset="0"/>
              </a:rPr>
              <a:t>5 cm</a:t>
            </a:r>
            <a:endParaRPr lang="en-GB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7767" name="nanofib_anim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1052513"/>
            <a:ext cx="4648200" cy="464820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444208" y="2564904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l-PL" dirty="0" smtClean="0">
                <a:latin typeface="Arial" pitchFamily="34" charset="0"/>
                <a:ea typeface="Arial Unicode MS" pitchFamily="34" charset="-128"/>
                <a:cs typeface="Lucidasans" charset="0"/>
              </a:rPr>
              <a:t>PEO</a:t>
            </a:r>
            <a:endParaRPr lang="pl-PL" dirty="0" smtClean="0">
              <a:latin typeface="Arial" pitchFamily="34" charset="0"/>
              <a:ea typeface="Arial Unicode MS" pitchFamily="34" charset="-128"/>
              <a:cs typeface="Times New Roman" pitchFamily="18" charset="0"/>
            </a:endParaRPr>
          </a:p>
          <a:p>
            <a:pPr lvl="0" eaLnBrk="0" hangingPunct="0"/>
            <a:r>
              <a:rPr lang="pl-PL" dirty="0" smtClean="0"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(</a:t>
            </a:r>
            <a:r>
              <a:rPr lang="pl-PL" dirty="0" err="1" smtClean="0"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poly</a:t>
            </a:r>
            <a:r>
              <a:rPr lang="pl-PL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l-PL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ethylene</a:t>
            </a:r>
            <a:r>
              <a:rPr lang="pl-PL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oxide</a:t>
            </a:r>
            <a:r>
              <a:rPr lang="pl-PL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0" eaLnBrk="0" hangingPunct="0"/>
            <a:r>
              <a:rPr lang="pl-PL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pl-PL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water</a:t>
            </a:r>
            <a:r>
              <a:rPr lang="pl-PL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pl-PL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ethanol</a:t>
            </a:r>
            <a:endParaRPr lang="pl-PL" dirty="0" smtClean="0">
              <a:latin typeface="Arial" pitchFamily="34" charset="0"/>
            </a:endParaRPr>
          </a:p>
          <a:p>
            <a:endParaRPr lang="pl-PL" dirty="0"/>
          </a:p>
        </p:txBody>
      </p:sp>
      <p:pic>
        <p:nvPicPr>
          <p:cNvPr id="8" name="nanofib_anim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052736"/>
            <a:ext cx="46482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7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776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7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77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1979613" y="115888"/>
            <a:ext cx="483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 b="1" dirty="0" err="1"/>
              <a:t>Nanofibres</a:t>
            </a:r>
            <a:r>
              <a:rPr lang="en-GB" sz="3600" b="1" dirty="0"/>
              <a:t> </a:t>
            </a:r>
            <a:r>
              <a:rPr lang="pl-PL" sz="3600" b="1" dirty="0" err="1"/>
              <a:t>collection</a:t>
            </a:r>
            <a:endParaRPr lang="en-GB" sz="3600" b="1" dirty="0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412875"/>
            <a:ext cx="6584950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30956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0" y="6553200"/>
            <a:ext cx="9139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" charset="0"/>
                <a:cs typeface="Arial Unicode MS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sz="14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498475"/>
            <a:ext cx="9144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" charset="0"/>
                <a:cs typeface="Arial Unicode MS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spcBef>
                <a:spcPts val="2125"/>
              </a:spcBef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pl-PL" sz="3400" b="1">
                <a:solidFill>
                  <a:srgbClr val="FFFFFF"/>
                </a:solidFill>
                <a:latin typeface="Arial" charset="0"/>
              </a:rPr>
              <a:t>Nanofiber mat production by the electrospinning process</a:t>
            </a:r>
            <a:endParaRPr lang="en-GB" sz="3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chemeClr val="bg1"/>
                </a:solidFill>
              </a:rPr>
              <a:t>2012 .09.05                                                                                                                         http://fluid.ippt.gov.pl/nanofibres/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639888"/>
            <a:ext cx="40576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802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cs typeface="Times New Roman" pitchFamily="18" charset="0"/>
              </a:rPr>
              <a:t>Electrospinning</a:t>
            </a:r>
            <a:r>
              <a:rPr lang="en-US" sz="2400" b="1" dirty="0" smtClean="0">
                <a:cs typeface="Times New Roman" pitchFamily="18" charset="0"/>
              </a:rPr>
              <a:t> – how to control quality?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4724400"/>
            <a:ext cx="252095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1668" name="Picture 4" descr="tjk33a20xI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20713"/>
            <a:ext cx="2808288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781300"/>
            <a:ext cx="1804987" cy="1881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416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724400"/>
            <a:ext cx="259238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1671" name="Picture 7" descr="tjk33aII10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692150"/>
            <a:ext cx="25971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2708275"/>
            <a:ext cx="1787525" cy="1871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400" b="1" dirty="0" err="1" smtClean="0">
                <a:cs typeface="Times New Roman" pitchFamily="18" charset="0"/>
              </a:rPr>
              <a:t>Typical</a:t>
            </a:r>
            <a:r>
              <a:rPr lang="pl-PL" sz="2400" b="1" dirty="0" smtClean="0">
                <a:cs typeface="Times New Roman" pitchFamily="18" charset="0"/>
              </a:rPr>
              <a:t> e</a:t>
            </a:r>
            <a:r>
              <a:rPr lang="en-GB" sz="2400" b="1" dirty="0" err="1" smtClean="0">
                <a:cs typeface="Times New Roman" pitchFamily="18" charset="0"/>
              </a:rPr>
              <a:t>lectrospinning</a:t>
            </a:r>
            <a:r>
              <a:rPr lang="en-GB" sz="2400" b="1" dirty="0" smtClean="0">
                <a:cs typeface="Times New Roman" pitchFamily="18" charset="0"/>
              </a:rPr>
              <a:t> </a:t>
            </a:r>
            <a:r>
              <a:rPr lang="en-GB" sz="2400" b="1" dirty="0">
                <a:cs typeface="Times New Roman" pitchFamily="18" charset="0"/>
              </a:rPr>
              <a:t>of </a:t>
            </a:r>
            <a:r>
              <a:rPr lang="en-GB" sz="2400" b="1" dirty="0"/>
              <a:t>bio-</a:t>
            </a:r>
            <a:r>
              <a:rPr lang="en-GB" sz="2400" b="1" dirty="0">
                <a:cs typeface="Times New Roman" pitchFamily="18" charset="0"/>
              </a:rPr>
              <a:t>materials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139533" name="Group 269"/>
          <p:cNvGraphicFramePr>
            <a:graphicFrameLocks noGrp="1"/>
          </p:cNvGraphicFramePr>
          <p:nvPr/>
        </p:nvGraphicFramePr>
        <p:xfrm>
          <a:off x="0" y="836712"/>
          <a:ext cx="8856663" cy="5040560"/>
        </p:xfrm>
        <a:graphic>
          <a:graphicData uri="http://schemas.openxmlformats.org/drawingml/2006/table">
            <a:tbl>
              <a:tblPr/>
              <a:tblGrid>
                <a:gridCol w="1930400"/>
                <a:gridCol w="1428750"/>
                <a:gridCol w="3717925"/>
                <a:gridCol w="1779588"/>
              </a:tblGrid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Polymer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Lucidasans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Solvent*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Lucidasans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Bioapplications **,***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Lucidasans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Comments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Lucidasans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DBC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(dibutyrylchitine)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ethanol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wound dressing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biocompatible, helps heeling process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TAC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(triacetylcellulose)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dichloro-methane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ound dressing 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Lucidasans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PEO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(</a:t>
                      </a: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poly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ethylene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oxide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water/ethanol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artery embolization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needs cross-linking, biocompatible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PCL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(poly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caprolactone)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chloroform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bioresorbable polymer scaffolds for artificial tissues or organs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Biodegradable, biocompatible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P-3HB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Times New Roman" pitchFamily="18" charset="0"/>
                        </a:rPr>
                        <a:t>(poly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3-hydroxybutyrate)</a:t>
                      </a: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2,2,2-trifluoroethanol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bioresorbable polymer scaffolds, artificial tissues or organs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biosynthesized, biodegradable, biocompatible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Protein  (BSA)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water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FRET sensor, </a:t>
                      </a: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wound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 dressing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Fluorescent labeled protein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water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Lucidasans" charset="0"/>
                        </a:rPr>
                        <a:t>disease diagnostic on a cellular level  (by FRET technique)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cxnSp>
        <p:nvCxnSpPr>
          <p:cNvPr id="7" name="Łącznik prosty 6"/>
          <p:cNvCxnSpPr/>
          <p:nvPr/>
        </p:nvCxnSpPr>
        <p:spPr>
          <a:xfrm>
            <a:off x="1907704" y="5877272"/>
            <a:ext cx="1512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251520" y="6237312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 opens </a:t>
            </a:r>
            <a:r>
              <a:rPr lang="en-US" dirty="0" err="1" smtClean="0"/>
              <a:t>atractive</a:t>
            </a:r>
            <a:r>
              <a:rPr lang="en-US" dirty="0" smtClean="0"/>
              <a:t> possibility to compose nanostructure of diverse bio materials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21023</TotalTime>
  <Words>2002</Words>
  <Application>Microsoft Office PowerPoint</Application>
  <PresentationFormat>On-screen Show (4:3)</PresentationFormat>
  <Paragraphs>366</Paragraphs>
  <Slides>49</Slides>
  <Notes>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Motyw pakietu Office</vt:lpstr>
      <vt:lpstr>Równanie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Nanofibrous mats for neuroprotection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Systems</vt:lpstr>
      <vt:lpstr>External Fluid Systems</vt:lpstr>
      <vt:lpstr>How to obtain optimal release profile?</vt:lpstr>
      <vt:lpstr>Drug encapsulation methods</vt:lpstr>
      <vt:lpstr>PowerPoint Presentation</vt:lpstr>
      <vt:lpstr>Macroscopic encapsulation</vt:lpstr>
      <vt:lpstr>Analysing and Modelling</vt:lpstr>
      <vt:lpstr>Experiments with analog drug systems Rhodamine release from nanofibrous mats</vt:lpstr>
      <vt:lpstr>PowerPoint Presentation</vt:lpstr>
      <vt:lpstr>Desorption – diffusion model in porous material</vt:lpstr>
      <vt:lpstr>PowerPoint Presentation</vt:lpstr>
      <vt:lpstr>Rhodamine B release results in the hydrogel random nanofibers</vt:lpstr>
      <vt:lpstr>Rhodamine B release results in the hydrogel core-shell nanofibers</vt:lpstr>
      <vt:lpstr>Rhodamine B release results in the hydrogel multilayer</vt:lpstr>
      <vt:lpstr>PowerPoint Presentation</vt:lpstr>
      <vt:lpstr>3D numerical simulations of drug release</vt:lpstr>
      <vt:lpstr>Numerical results for materials with  different porosity</vt:lpstr>
      <vt:lpstr>Numerical results for materials with  different fibers orientation</vt:lpstr>
      <vt:lpstr>Experimental results of Rhodamine B release  in PBS buffer</vt:lpstr>
      <vt:lpstr>Experimental results of a-tocopherol release </vt:lpstr>
      <vt:lpstr>Experimental results of drugs release :  NGF and BDNF</vt:lpstr>
      <vt:lpstr>Conclusions</vt:lpstr>
      <vt:lpstr>Possible commercialization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Tomasz A. Kowalewski</dc:creator>
  <cp:lastModifiedBy>NONE</cp:lastModifiedBy>
  <cp:revision>2113</cp:revision>
  <cp:lastPrinted>2014-04-09T07:54:06Z</cp:lastPrinted>
  <dcterms:created xsi:type="dcterms:W3CDTF">2011-06-19T10:27:08Z</dcterms:created>
  <dcterms:modified xsi:type="dcterms:W3CDTF">2014-04-14T17:35:15Z</dcterms:modified>
</cp:coreProperties>
</file>